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713" r:id="rId4"/>
    <p:sldMasterId id="2147483736" r:id="rId5"/>
    <p:sldMasterId id="2147483760" r:id="rId6"/>
  </p:sldMasterIdLst>
  <p:notesMasterIdLst>
    <p:notesMasterId r:id="rId23"/>
  </p:notesMasterIdLst>
  <p:handoutMasterIdLst>
    <p:handoutMasterId r:id="rId24"/>
  </p:handoutMasterIdLst>
  <p:sldIdLst>
    <p:sldId id="528" r:id="rId7"/>
    <p:sldId id="2147379494" r:id="rId8"/>
    <p:sldId id="2147379472" r:id="rId9"/>
    <p:sldId id="2147379474" r:id="rId10"/>
    <p:sldId id="2147379473" r:id="rId11"/>
    <p:sldId id="2147379475" r:id="rId12"/>
    <p:sldId id="2147379495" r:id="rId13"/>
    <p:sldId id="2147379477" r:id="rId14"/>
    <p:sldId id="2147379496" r:id="rId15"/>
    <p:sldId id="2147379486" r:id="rId16"/>
    <p:sldId id="2147379497" r:id="rId17"/>
    <p:sldId id="2147379483" r:id="rId18"/>
    <p:sldId id="599" r:id="rId19"/>
    <p:sldId id="2147379498" r:id="rId20"/>
    <p:sldId id="2147379482" r:id="rId21"/>
    <p:sldId id="527" r:id="rId22"/>
  </p:sldIdLst>
  <p:sldSz cx="12192000" cy="6858000"/>
  <p:notesSz cx="6858000" cy="9144000"/>
  <p:embeddedFontLst>
    <p:embeddedFont>
      <p:font typeface="EnBW DIN Pro" panose="020B0504020101020102" pitchFamily="34" charset="0"/>
      <p:regular r:id="rId25"/>
      <p:bold r:id="rId26"/>
    </p:embeddedFont>
    <p:embeddedFont>
      <p:font typeface="EnBW DIN Pro Medium" panose="020B0604020101020102" pitchFamily="34" charset="0"/>
      <p:regular r:id="rId27"/>
    </p:embeddedFont>
    <p:embeddedFont>
      <p:font typeface="Mark OT Medium" panose="020B0604020201010104" pitchFamily="34" charset="0"/>
      <p:regular r:id="rId28"/>
    </p:embeddedFont>
    <p:embeddedFont>
      <p:font typeface="Wingdings 2" panose="05020102010507070707" pitchFamily="18" charset="2"/>
      <p:regular r:id="rId29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ster" id="{079E2E7B-F5CE-4B1E-86DF-A2E94C26D195}">
          <p14:sldIdLst>
            <p14:sldId id="528"/>
            <p14:sldId id="2147379494"/>
            <p14:sldId id="2147379472"/>
            <p14:sldId id="2147379474"/>
            <p14:sldId id="2147379473"/>
            <p14:sldId id="2147379475"/>
            <p14:sldId id="2147379495"/>
            <p14:sldId id="2147379477"/>
            <p14:sldId id="2147379496"/>
            <p14:sldId id="2147379486"/>
            <p14:sldId id="2147379497"/>
            <p14:sldId id="2147379483"/>
            <p14:sldId id="599"/>
            <p14:sldId id="2147379498"/>
            <p14:sldId id="2147379482"/>
            <p14:sldId id="52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515885-FECF-4762-91E3-19742ACC1B4B}" v="10" dt="2024-11-08T12:25:02.7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65" autoAdjust="0"/>
    <p:restoredTop sz="96120" autoAdjust="0"/>
  </p:normalViewPr>
  <p:slideViewPr>
    <p:cSldViewPr showGuides="1">
      <p:cViewPr varScale="1">
        <p:scale>
          <a:sx n="111" d="100"/>
          <a:sy n="111" d="100"/>
        </p:scale>
        <p:origin x="49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>
        <p:scale>
          <a:sx n="75" d="100"/>
          <a:sy n="75" d="100"/>
        </p:scale>
        <p:origin x="3156" y="17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font" Target="fonts/font2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microsoft.com/office/2015/10/relationships/revisionInfo" Target="revisionInfo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font" Target="fonts/font1.fntdata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handoutMaster" Target="handoutMasters/handoutMaster1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font" Target="fonts/font3.fntdata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5BC8D5B3-5D05-44FE-9539-97CAF417B32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BFF6DCE-602F-4FA4-A2AD-B14D2A98E9A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046A3-4902-4EC9-95D7-A3EDABBB9CA3}" type="datetimeFigureOut">
              <a:rPr lang="de-DE" smtClean="0"/>
              <a:t>08.11.2024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ADBCEA-6581-46DF-AB13-E4EC45AFB6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97A7C86-2A85-4165-819B-9DE8FC8549D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1F8CC-7071-40CE-8835-ECFAFB1E839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45340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97160" y="8856984"/>
            <a:ext cx="2971800" cy="179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021288" y="8856984"/>
            <a:ext cx="739552" cy="179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200"/>
            </a:lvl1pPr>
          </a:lstStyle>
          <a:p>
            <a:fld id="{1FB20EB5-88DF-4EA6-8586-32EED35EC0E5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5C2C10B-0819-4C9E-AC5E-FBB29FBE4A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424" y="755576"/>
            <a:ext cx="1412776" cy="251108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797152" y="8856984"/>
            <a:ext cx="1152128" cy="179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200"/>
            </a:lvl1pPr>
          </a:lstStyle>
          <a:p>
            <a:fld id="{31A75A65-F437-4B55-8084-F9CC046EDB3A}" type="datetimeFigureOut">
              <a:rPr lang="de-DE" smtClean="0"/>
              <a:t>08.11.2024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472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Aft>
        <a:spcPts val="200"/>
      </a:spcAft>
      <a:defRPr sz="1200" b="1" kern="1200">
        <a:solidFill>
          <a:schemeClr val="tx2"/>
        </a:solidFill>
        <a:latin typeface="+mj-lt"/>
        <a:ea typeface="+mn-ea"/>
        <a:cs typeface="+mn-cs"/>
      </a:defRPr>
    </a:lvl1pPr>
    <a:lvl2pPr marL="0" indent="0" algn="l" defTabSz="914400" rtl="0" eaLnBrk="1" latinLnBrk="0" hangingPunct="1">
      <a:spcAft>
        <a:spcPts val="200"/>
      </a:spcAft>
      <a:buClr>
        <a:schemeClr val="bg2"/>
      </a:buClr>
      <a:buFont typeface="Wingdings 2" panose="05020102010507070707" pitchFamily="18" charset="2"/>
      <a:buNone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270000" indent="-270000" algn="l" defTabSz="914400" rtl="0" eaLnBrk="1" latinLnBrk="0" hangingPunct="1">
      <a:spcAft>
        <a:spcPts val="200"/>
      </a:spcAft>
      <a:buClr>
        <a:schemeClr val="bg2"/>
      </a:buClr>
      <a:buFont typeface="Wingdings 2" panose="05020102010507070707" pitchFamily="18" charset="2"/>
      <a:buChar char="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40000" indent="-270000" algn="l" defTabSz="914400" rtl="0" eaLnBrk="1" latinLnBrk="0" hangingPunct="1">
      <a:spcAft>
        <a:spcPts val="200"/>
      </a:spcAft>
      <a:buClr>
        <a:schemeClr val="accent1"/>
      </a:buClr>
      <a:buFont typeface="Wingdings 2" panose="05020102010507070707" pitchFamily="18" charset="2"/>
      <a:buChar char="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10000" indent="-270000" algn="l" defTabSz="914400" rtl="0" eaLnBrk="1" latinLnBrk="0" hangingPunct="1">
      <a:spcAft>
        <a:spcPts val="200"/>
      </a:spcAft>
      <a:buClr>
        <a:schemeClr val="accent1"/>
      </a:buClr>
      <a:buFont typeface="Wingdings 2" panose="05020102010507070707" pitchFamily="18" charset="2"/>
      <a:buChar char="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B20EB5-88DF-4EA6-8586-32EED35EC0E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4615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B20EB5-88DF-4EA6-8586-32EED35EC0E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69211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B20EB5-88DF-4EA6-8586-32EED35EC0E5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8262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B20EB5-88DF-4EA6-8586-32EED35EC0E5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7344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B20EB5-88DF-4EA6-8586-32EED35EC0E5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4900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B20EB5-88DF-4EA6-8586-32EED35EC0E5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9367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ohne Bild tiefenblau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85033292-F3AB-C9CC-70CA-E8FA37300498}"/>
              </a:ext>
            </a:extLst>
          </p:cNvPr>
          <p:cNvSpPr/>
          <p:nvPr userDrawn="1"/>
        </p:nvSpPr>
        <p:spPr>
          <a:xfrm>
            <a:off x="1246434" y="0"/>
            <a:ext cx="9529567" cy="6273801"/>
          </a:xfrm>
          <a:custGeom>
            <a:avLst/>
            <a:gdLst>
              <a:gd name="connsiteX0" fmla="*/ 734598 w 9529567"/>
              <a:gd name="connsiteY0" fmla="*/ 0 h 6273801"/>
              <a:gd name="connsiteX1" fmla="*/ 7516279 w 9529567"/>
              <a:gd name="connsiteY1" fmla="*/ 0 h 6273801"/>
              <a:gd name="connsiteX2" fmla="*/ 7516279 w 9529567"/>
              <a:gd name="connsiteY2" fmla="*/ 1426072 h 6273801"/>
              <a:gd name="connsiteX3" fmla="*/ 3517334 w 9529567"/>
              <a:gd name="connsiteY3" fmla="*/ 1426072 h 6273801"/>
              <a:gd name="connsiteX4" fmla="*/ 2104084 w 9529567"/>
              <a:gd name="connsiteY4" fmla="*/ 2843283 h 6273801"/>
              <a:gd name="connsiteX5" fmla="*/ 3517334 w 9529567"/>
              <a:gd name="connsiteY5" fmla="*/ 4260493 h 6273801"/>
              <a:gd name="connsiteX6" fmla="*/ 9529567 w 9529567"/>
              <a:gd name="connsiteY6" fmla="*/ 4260493 h 6273801"/>
              <a:gd name="connsiteX7" fmla="*/ 9529567 w 9529567"/>
              <a:gd name="connsiteY7" fmla="*/ 6273801 h 6273801"/>
              <a:gd name="connsiteX8" fmla="*/ 3426539 w 9529567"/>
              <a:gd name="connsiteY8" fmla="*/ 6273801 h 6273801"/>
              <a:gd name="connsiteX9" fmla="*/ 0 w 9529567"/>
              <a:gd name="connsiteY9" fmla="*/ 2843283 h 6273801"/>
              <a:gd name="connsiteX10" fmla="*/ 1093492 w 9529567"/>
              <a:gd name="connsiteY10" fmla="*/ 415471 h 6273801"/>
              <a:gd name="connsiteX11" fmla="*/ 869696 w 9529567"/>
              <a:gd name="connsiteY11" fmla="*/ 172235 h 627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29567" h="6273801">
                <a:moveTo>
                  <a:pt x="734598" y="0"/>
                </a:moveTo>
                <a:lnTo>
                  <a:pt x="7516279" y="0"/>
                </a:lnTo>
                <a:lnTo>
                  <a:pt x="7516279" y="1426072"/>
                </a:lnTo>
                <a:lnTo>
                  <a:pt x="3517334" y="1426072"/>
                </a:lnTo>
                <a:cubicBezTo>
                  <a:pt x="2735704" y="1426072"/>
                  <a:pt x="2104084" y="2061646"/>
                  <a:pt x="2104084" y="2843283"/>
                </a:cubicBezTo>
                <a:cubicBezTo>
                  <a:pt x="2104084" y="3624919"/>
                  <a:pt x="2735704" y="4260493"/>
                  <a:pt x="3517334" y="4260493"/>
                </a:cubicBezTo>
                <a:lnTo>
                  <a:pt x="9529567" y="4260493"/>
                </a:lnTo>
                <a:lnTo>
                  <a:pt x="9529567" y="6273801"/>
                </a:lnTo>
                <a:lnTo>
                  <a:pt x="3426539" y="6273801"/>
                </a:lnTo>
                <a:cubicBezTo>
                  <a:pt x="1531679" y="6273801"/>
                  <a:pt x="0" y="4738161"/>
                  <a:pt x="0" y="2843283"/>
                </a:cubicBezTo>
                <a:cubicBezTo>
                  <a:pt x="0" y="1895844"/>
                  <a:pt x="477663" y="1039202"/>
                  <a:pt x="1093492" y="415471"/>
                </a:cubicBezTo>
                <a:cubicBezTo>
                  <a:pt x="1016514" y="337998"/>
                  <a:pt x="941694" y="256824"/>
                  <a:pt x="869696" y="172235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736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69F9524A-8D90-310E-E7A7-3BEF8A910BCA}"/>
              </a:ext>
            </a:extLst>
          </p:cNvPr>
          <p:cNvSpPr/>
          <p:nvPr userDrawn="1"/>
        </p:nvSpPr>
        <p:spPr>
          <a:xfrm>
            <a:off x="6240016" y="4251960"/>
            <a:ext cx="2021840" cy="202184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CC3E297-351D-4502-B3F3-DF30BD7D3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1716727"/>
            <a:ext cx="8640762" cy="1784282"/>
          </a:xfrm>
        </p:spPr>
        <p:txBody>
          <a:bodyPr tIns="0" anchor="b" anchorCtr="0"/>
          <a:lstStyle>
            <a:lvl1pPr algn="l"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9EC0E72-5234-460C-8ED2-16920D4C6F5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989" y="4905164"/>
            <a:ext cx="5400674" cy="288000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Referent | Datum, Ort</a:t>
            </a: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62A8A6C6-E707-43C9-99C3-A494EA2D5E50}"/>
              </a:ext>
            </a:extLst>
          </p:cNvPr>
          <p:cNvSpPr>
            <a:spLocks noChangeAspect="1"/>
          </p:cNvSpPr>
          <p:nvPr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kern="0">
              <a:solidFill>
                <a:prstClr val="black"/>
              </a:solidFill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2CBC8FE9-7840-4A23-852A-4F5EE3F451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651918" y="379819"/>
            <a:ext cx="2132714" cy="381599"/>
          </a:xfrm>
          <a:prstGeom prst="rect">
            <a:avLst/>
          </a:prstGeom>
        </p:spPr>
      </p:pic>
      <p:sp>
        <p:nvSpPr>
          <p:cNvPr id="11" name="Freihandform: Form 10">
            <a:extLst>
              <a:ext uri="{FF2B5EF4-FFF2-40B4-BE49-F238E27FC236}">
                <a16:creationId xmlns:a16="http://schemas.microsoft.com/office/drawing/2014/main" id="{D2644276-7A07-48BA-911D-C588031B6791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ker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34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19BD71-7858-4182-B665-B1B000CA7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FE08A8-E3E5-431E-A8A9-1E3F9BA680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844674"/>
            <a:ext cx="5399980" cy="442912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288A12D-FB13-4872-B1A8-27479FFAA3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4032" y="1844674"/>
            <a:ext cx="5399980" cy="442912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8394C23-917E-4B8C-BFF7-21B54DA45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C3170B6-152E-4A77-9854-50B7ECD5A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934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und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64CCBE89-0F8A-4602-93B8-B2ECC82F0C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83338" y="1881188"/>
            <a:ext cx="5400675" cy="4392612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EE9452-62DD-4662-8A73-CC8B0A47F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96864"/>
            <a:ext cx="8784356" cy="504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B839A86-264D-430B-B88F-6278CA4832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9" y="1844675"/>
            <a:ext cx="5399980" cy="4429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060F2FB-0839-494C-B1B1-8A7A479F7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46D8022-A349-48B0-A00B-464F8483F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0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und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64CCBE89-0F8A-4602-93B8-B2ECC82F0C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7988" y="1881188"/>
            <a:ext cx="5400675" cy="4392612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EE9452-62DD-4662-8A73-CC8B0A47F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96863"/>
            <a:ext cx="8784356" cy="504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B839A86-264D-430B-B88F-6278CA4832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3337" y="1844675"/>
            <a:ext cx="5400675" cy="442912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060F2FB-0839-494C-B1B1-8A7A479F7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46D8022-A349-48B0-A00B-464F8483F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439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er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F8E346-97E6-4DB8-A0EA-E43564EEB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D042B2-C7E9-4B5C-AD50-55F966D22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A83611-03FD-49FB-9AD7-FABD7BF85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Bildplatzhalter 11">
            <a:extLst>
              <a:ext uri="{FF2B5EF4-FFF2-40B4-BE49-F238E27FC236}">
                <a16:creationId xmlns:a16="http://schemas.microsoft.com/office/drawing/2014/main" id="{5444CA1A-BB0E-4101-88A7-BF2A2A16FF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7989" y="1881188"/>
            <a:ext cx="2555664" cy="1727832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5" name="Bildplatzhalter 11">
            <a:extLst>
              <a:ext uri="{FF2B5EF4-FFF2-40B4-BE49-F238E27FC236}">
                <a16:creationId xmlns:a16="http://schemas.microsoft.com/office/drawing/2014/main" id="{BBC456EB-11B0-4F2E-964E-BB31D1253B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59696" y="1881188"/>
            <a:ext cx="2555664" cy="1727832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6" name="Bildplatzhalter 11">
            <a:extLst>
              <a:ext uri="{FF2B5EF4-FFF2-40B4-BE49-F238E27FC236}">
                <a16:creationId xmlns:a16="http://schemas.microsoft.com/office/drawing/2014/main" id="{61166AEC-D55F-4A66-9BD7-4A5E1188AA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11403" y="1881188"/>
            <a:ext cx="2555664" cy="1727832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7" name="Bildplatzhalter 11">
            <a:extLst>
              <a:ext uri="{FF2B5EF4-FFF2-40B4-BE49-F238E27FC236}">
                <a16:creationId xmlns:a16="http://schemas.microsoft.com/office/drawing/2014/main" id="{0BF7F625-91A6-48EE-83B1-06E56D5C72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228348" y="1881188"/>
            <a:ext cx="2555664" cy="1727832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6062C617-361B-47CC-AB35-F3DCF8C107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07988" y="3969060"/>
            <a:ext cx="2556001" cy="230474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047333BB-E722-46F2-833D-96CB1B13F74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48108" y="3969060"/>
            <a:ext cx="2556001" cy="230474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FFDA62BA-92A9-4C94-A93F-6C0E3035BA1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88228" y="3969060"/>
            <a:ext cx="2556001" cy="230474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E40C4AD6-5A0C-42EC-91D8-14F0F244EE4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228348" y="3969060"/>
            <a:ext cx="2556001" cy="230474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467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F8E346-97E6-4DB8-A0EA-E43564EEB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96863"/>
            <a:ext cx="8784356" cy="504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D042B2-C7E9-4B5C-AD50-55F966D22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A83611-03FD-49FB-9AD7-FABD7BF85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Bildplatzhalter 11">
            <a:extLst>
              <a:ext uri="{FF2B5EF4-FFF2-40B4-BE49-F238E27FC236}">
                <a16:creationId xmlns:a16="http://schemas.microsoft.com/office/drawing/2014/main" id="{5444CA1A-BB0E-4101-88A7-BF2A2A16FF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7988" y="1881188"/>
            <a:ext cx="5400674" cy="3131988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5" name="Bildplatzhalter 11">
            <a:extLst>
              <a:ext uri="{FF2B5EF4-FFF2-40B4-BE49-F238E27FC236}">
                <a16:creationId xmlns:a16="http://schemas.microsoft.com/office/drawing/2014/main" id="{BBC456EB-11B0-4F2E-964E-BB31D1253B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83338" y="1881188"/>
            <a:ext cx="5400674" cy="3131988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116B46EE-E36F-445B-AA1E-0070C1F30F8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07988" y="5229200"/>
            <a:ext cx="5400675" cy="1044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723BBC4C-C0D4-48BB-8424-0EDA67550BC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83338" y="5229200"/>
            <a:ext cx="5400675" cy="1044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82851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Bilder versetz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F8E346-97E6-4DB8-A0EA-E43564EEB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96863"/>
            <a:ext cx="8784356" cy="504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D042B2-C7E9-4B5C-AD50-55F966D22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A83611-03FD-49FB-9AD7-FABD7BF85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Bildplatzhalter 11">
            <a:extLst>
              <a:ext uri="{FF2B5EF4-FFF2-40B4-BE49-F238E27FC236}">
                <a16:creationId xmlns:a16="http://schemas.microsoft.com/office/drawing/2014/main" id="{5444CA1A-BB0E-4101-88A7-BF2A2A16FF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7988" y="1881188"/>
            <a:ext cx="5400674" cy="3131988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5" name="Bildplatzhalter 11">
            <a:extLst>
              <a:ext uri="{FF2B5EF4-FFF2-40B4-BE49-F238E27FC236}">
                <a16:creationId xmlns:a16="http://schemas.microsoft.com/office/drawing/2014/main" id="{BBC456EB-11B0-4F2E-964E-BB31D1253B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83338" y="3141812"/>
            <a:ext cx="5400674" cy="3131988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116B46EE-E36F-445B-AA1E-0070C1F30F8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07988" y="5229200"/>
            <a:ext cx="5400675" cy="1044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723BBC4C-C0D4-48BB-8424-0EDA67550BC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83338" y="1844675"/>
            <a:ext cx="5400675" cy="10811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925333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F8E346-97E6-4DB8-A0EA-E43564EEB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tIns="0"/>
          <a:lstStyle>
            <a:lvl1pPr>
              <a:defRPr sz="2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D042B2-C7E9-4B5C-AD50-55F966D22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A83611-03FD-49FB-9AD7-FABD7BF85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5366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F5BC50-F9E1-4E10-ACFC-C796DE11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03D9D73-D242-4783-BF88-25B8A0E92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6554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7296765-F480-4E07-BE38-2609333F34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7988" y="1844675"/>
            <a:ext cx="8640762" cy="44291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0"/>
              </a:spcAft>
              <a:defRPr>
                <a:solidFill>
                  <a:schemeClr val="tx2"/>
                </a:solidFill>
                <a:latin typeface="+mj-lt"/>
              </a:defRPr>
            </a:lvl2pPr>
            <a:lvl3pPr marL="0" indent="0">
              <a:buNone/>
              <a:defRPr lang="de-DE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0000" indent="-270000">
              <a:defRPr lang="de-DE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270000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0" name="Fußzeilenplatzhalter 2">
            <a:extLst>
              <a:ext uri="{FF2B5EF4-FFF2-40B4-BE49-F238E27FC236}">
                <a16:creationId xmlns:a16="http://schemas.microsoft.com/office/drawing/2014/main" id="{F0F76F0F-055D-4EAD-8960-570FE61FC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988" y="6543420"/>
            <a:ext cx="8640762" cy="143869"/>
          </a:xfrm>
        </p:spPr>
        <p:txBody>
          <a:bodyPr/>
          <a:lstStyle/>
          <a:p>
            <a:r>
              <a:rPr lang="de-DE"/>
              <a:t>Anlage Zur EnBW und NetzeBW Stellungnahme I Michael Stegmüller I 12.11.2024</a:t>
            </a:r>
          </a:p>
        </p:txBody>
      </p:sp>
      <p:sp>
        <p:nvSpPr>
          <p:cNvPr id="11" name="Foliennummernplatzhalter 3">
            <a:extLst>
              <a:ext uri="{FF2B5EF4-FFF2-40B4-BE49-F238E27FC236}">
                <a16:creationId xmlns:a16="http://schemas.microsoft.com/office/drawing/2014/main" id="{3D7E90DA-D98B-44D3-93E6-AEA4E803E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9850" y="6543420"/>
            <a:ext cx="281577" cy="143868"/>
          </a:xfrm>
        </p:spPr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58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ollflächiges Bild ohne Anschnitt hel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6">
            <a:extLst>
              <a:ext uri="{FF2B5EF4-FFF2-40B4-BE49-F238E27FC236}">
                <a16:creationId xmlns:a16="http://schemas.microsoft.com/office/drawing/2014/main" id="{61D46911-DF9A-4D66-8CB1-CB3CEB557B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wrap="square" bIns="684000" anchor="ctr" anchorCtr="0">
            <a:noAutofit/>
          </a:bodyPr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AF8E346-97E6-4DB8-A0EA-E43564EEB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620688"/>
            <a:ext cx="5975349" cy="1512168"/>
          </a:xfrm>
        </p:spPr>
        <p:txBody>
          <a:bodyPr tIns="36000"/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D042B2-C7E9-4B5C-AD50-55F966D22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A83611-03FD-49FB-9AD7-FABD7BF85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D91D3283-C2F0-4AB9-946F-3BD8099E25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2168860"/>
            <a:ext cx="5975350" cy="1620180"/>
          </a:xfrm>
        </p:spPr>
        <p:txBody>
          <a:bodyPr/>
          <a:lstStyle>
            <a:lvl1pPr>
              <a:defRPr sz="1600" b="0">
                <a:solidFill>
                  <a:schemeClr val="tx1"/>
                </a:solidFill>
                <a:latin typeface="+mn-lt"/>
              </a:defRPr>
            </a:lvl1pPr>
            <a:lvl2pPr marL="270000" indent="-270000">
              <a:buClr>
                <a:schemeClr val="bg2"/>
              </a:buClr>
              <a:buFont typeface="Wingdings 2" panose="05020102010507070707" pitchFamily="18" charset="2"/>
              <a:buChar char=""/>
              <a:defRPr sz="1600">
                <a:solidFill>
                  <a:schemeClr val="tx1"/>
                </a:solidFill>
              </a:defRPr>
            </a:lvl2pPr>
            <a:lvl3pPr marL="540000">
              <a:buClr>
                <a:schemeClr val="accent1"/>
              </a:buClr>
              <a:defRPr sz="1600">
                <a:solidFill>
                  <a:schemeClr val="tx1"/>
                </a:solidFill>
              </a:defRPr>
            </a:lvl3pPr>
            <a:lvl4pPr marL="810000">
              <a:defRPr sz="1600">
                <a:solidFill>
                  <a:schemeClr val="tx1"/>
                </a:solidFill>
              </a:defRPr>
            </a:lvl4pPr>
            <a:lvl5pPr marL="1080000"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403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ohne Bild warmgr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5595DBE0-EE4F-92F9-EC78-6F1C89F70FB7}"/>
              </a:ext>
            </a:extLst>
          </p:cNvPr>
          <p:cNvSpPr/>
          <p:nvPr userDrawn="1"/>
        </p:nvSpPr>
        <p:spPr>
          <a:xfrm>
            <a:off x="1246434" y="0"/>
            <a:ext cx="9529567" cy="6273801"/>
          </a:xfrm>
          <a:custGeom>
            <a:avLst/>
            <a:gdLst>
              <a:gd name="connsiteX0" fmla="*/ 734598 w 9529567"/>
              <a:gd name="connsiteY0" fmla="*/ 0 h 6273801"/>
              <a:gd name="connsiteX1" fmla="*/ 7516279 w 9529567"/>
              <a:gd name="connsiteY1" fmla="*/ 0 h 6273801"/>
              <a:gd name="connsiteX2" fmla="*/ 7516279 w 9529567"/>
              <a:gd name="connsiteY2" fmla="*/ 1426072 h 6273801"/>
              <a:gd name="connsiteX3" fmla="*/ 3517334 w 9529567"/>
              <a:gd name="connsiteY3" fmla="*/ 1426072 h 6273801"/>
              <a:gd name="connsiteX4" fmla="*/ 2104084 w 9529567"/>
              <a:gd name="connsiteY4" fmla="*/ 2843283 h 6273801"/>
              <a:gd name="connsiteX5" fmla="*/ 3517334 w 9529567"/>
              <a:gd name="connsiteY5" fmla="*/ 4260493 h 6273801"/>
              <a:gd name="connsiteX6" fmla="*/ 9529567 w 9529567"/>
              <a:gd name="connsiteY6" fmla="*/ 4260493 h 6273801"/>
              <a:gd name="connsiteX7" fmla="*/ 9529567 w 9529567"/>
              <a:gd name="connsiteY7" fmla="*/ 6273801 h 6273801"/>
              <a:gd name="connsiteX8" fmla="*/ 3426539 w 9529567"/>
              <a:gd name="connsiteY8" fmla="*/ 6273801 h 6273801"/>
              <a:gd name="connsiteX9" fmla="*/ 0 w 9529567"/>
              <a:gd name="connsiteY9" fmla="*/ 2843283 h 6273801"/>
              <a:gd name="connsiteX10" fmla="*/ 1093492 w 9529567"/>
              <a:gd name="connsiteY10" fmla="*/ 415471 h 6273801"/>
              <a:gd name="connsiteX11" fmla="*/ 869696 w 9529567"/>
              <a:gd name="connsiteY11" fmla="*/ 172235 h 627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29567" h="6273801">
                <a:moveTo>
                  <a:pt x="734598" y="0"/>
                </a:moveTo>
                <a:lnTo>
                  <a:pt x="7516279" y="0"/>
                </a:lnTo>
                <a:lnTo>
                  <a:pt x="7516279" y="1426072"/>
                </a:lnTo>
                <a:lnTo>
                  <a:pt x="3517334" y="1426072"/>
                </a:lnTo>
                <a:cubicBezTo>
                  <a:pt x="2735704" y="1426072"/>
                  <a:pt x="2104084" y="2061646"/>
                  <a:pt x="2104084" y="2843283"/>
                </a:cubicBezTo>
                <a:cubicBezTo>
                  <a:pt x="2104084" y="3624919"/>
                  <a:pt x="2735704" y="4260493"/>
                  <a:pt x="3517334" y="4260493"/>
                </a:cubicBezTo>
                <a:lnTo>
                  <a:pt x="9529567" y="4260493"/>
                </a:lnTo>
                <a:lnTo>
                  <a:pt x="9529567" y="6273801"/>
                </a:lnTo>
                <a:lnTo>
                  <a:pt x="3426539" y="6273801"/>
                </a:lnTo>
                <a:cubicBezTo>
                  <a:pt x="1531679" y="6273801"/>
                  <a:pt x="0" y="4738161"/>
                  <a:pt x="0" y="2843283"/>
                </a:cubicBezTo>
                <a:cubicBezTo>
                  <a:pt x="0" y="1895844"/>
                  <a:pt x="477663" y="1039202"/>
                  <a:pt x="1093492" y="415471"/>
                </a:cubicBezTo>
                <a:cubicBezTo>
                  <a:pt x="1016514" y="337998"/>
                  <a:pt x="941694" y="256824"/>
                  <a:pt x="869696" y="172235"/>
                </a:cubicBezTo>
                <a:close/>
              </a:path>
            </a:pathLst>
          </a:custGeom>
          <a:solidFill>
            <a:schemeClr val="accent1">
              <a:lumMod val="90000"/>
            </a:schemeClr>
          </a:solidFill>
          <a:ln w="736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486F9352-8282-325A-F5FD-3A69C8B44B05}"/>
              </a:ext>
            </a:extLst>
          </p:cNvPr>
          <p:cNvSpPr/>
          <p:nvPr userDrawn="1"/>
        </p:nvSpPr>
        <p:spPr>
          <a:xfrm>
            <a:off x="6240016" y="4251960"/>
            <a:ext cx="2021840" cy="202184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CC3E297-351D-4502-B3F3-DF30BD7D3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1716727"/>
            <a:ext cx="8640762" cy="1784282"/>
          </a:xfrm>
        </p:spPr>
        <p:txBody>
          <a:bodyPr tIns="0" anchor="b" anchorCtr="0"/>
          <a:lstStyle>
            <a:lvl1pPr algn="l">
              <a:lnSpc>
                <a:spcPct val="90000"/>
              </a:lnSpc>
              <a:defRPr sz="64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9EC0E72-5234-460C-8ED2-16920D4C6F5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989" y="4905164"/>
            <a:ext cx="5400674" cy="288000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Referent | Datum, Ort</a:t>
            </a: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62A8A6C6-E707-43C9-99C3-A494EA2D5E50}"/>
              </a:ext>
            </a:extLst>
          </p:cNvPr>
          <p:cNvSpPr/>
          <p:nvPr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kern="0">
              <a:solidFill>
                <a:prstClr val="black"/>
              </a:solidFill>
            </a:endParaRP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8119E682-7F73-42F5-A3DA-5DCE6434CE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651918" y="379819"/>
            <a:ext cx="2132714" cy="381599"/>
          </a:xfrm>
          <a:prstGeom prst="rect">
            <a:avLst/>
          </a:prstGeom>
        </p:spPr>
      </p:pic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6A87932C-4D22-4141-B519-E07D846D4123}"/>
              </a:ext>
            </a:extLst>
          </p:cNvPr>
          <p:cNvSpPr/>
          <p:nvPr userDrawn="1"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ker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78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ollflächiges Bild ohne Anschnitt dunke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6">
            <a:extLst>
              <a:ext uri="{FF2B5EF4-FFF2-40B4-BE49-F238E27FC236}">
                <a16:creationId xmlns:a16="http://schemas.microsoft.com/office/drawing/2014/main" id="{61D46911-DF9A-4D66-8CB1-CB3CEB557B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wrap="square" bIns="684000" anchor="ctr" anchorCtr="0">
            <a:noAutofit/>
          </a:bodyPr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AF8E346-97E6-4DB8-A0EA-E43564EEB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620688"/>
            <a:ext cx="5975349" cy="1512168"/>
          </a:xfrm>
        </p:spPr>
        <p:txBody>
          <a:bodyPr tIns="36000"/>
          <a:lstStyle>
            <a:lvl1pPr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D91D3283-C2F0-4AB9-946F-3BD8099E25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2168860"/>
            <a:ext cx="5975350" cy="1620180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+mn-lt"/>
              </a:defRPr>
            </a:lvl1pPr>
            <a:lvl2pPr marL="270000" indent="-270000">
              <a:buClr>
                <a:schemeClr val="bg2"/>
              </a:buClr>
              <a:buFont typeface="Wingdings 2" panose="05020102010507070707" pitchFamily="18" charset="2"/>
              <a:buChar char=""/>
              <a:defRPr sz="1600">
                <a:solidFill>
                  <a:schemeClr val="bg1"/>
                </a:solidFill>
              </a:defRPr>
            </a:lvl2pPr>
            <a:lvl3pPr marL="540000">
              <a:buClr>
                <a:schemeClr val="accent1"/>
              </a:buClr>
              <a:defRPr sz="1600">
                <a:solidFill>
                  <a:schemeClr val="bg1"/>
                </a:solidFill>
              </a:defRPr>
            </a:lvl3pPr>
            <a:lvl4pPr marL="810000">
              <a:defRPr sz="1600">
                <a:solidFill>
                  <a:schemeClr val="bg1"/>
                </a:solidFill>
              </a:defRPr>
            </a:lvl4pPr>
            <a:lvl5pPr marL="1080000"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id="{E168D8DB-F796-4068-ADEF-C0F20B643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988" y="6543420"/>
            <a:ext cx="8640762" cy="14386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Anlage Zur EnBW und NetzeBW Stellungnahme I Michael Stegmüller I 12.11.2024</a:t>
            </a:r>
            <a:endParaRPr lang="de-DE" dirty="0"/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CC1B128C-EBBB-455E-A39C-DBDBC5AAD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9850" y="6543420"/>
            <a:ext cx="281577" cy="14386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BFC357-94BC-44C8-B600-C5D15BBAA3C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5286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luss tiefenblau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097271A6-7643-4452-AB9C-8883A0DAFA62}"/>
              </a:ext>
            </a:extLst>
          </p:cNvPr>
          <p:cNvSpPr/>
          <p:nvPr userDrawn="1"/>
        </p:nvSpPr>
        <p:spPr>
          <a:xfrm>
            <a:off x="1274290" y="1485002"/>
            <a:ext cx="9451359" cy="5372999"/>
          </a:xfrm>
          <a:custGeom>
            <a:avLst/>
            <a:gdLst>
              <a:gd name="connsiteX0" fmla="*/ 3399827 w 9451359"/>
              <a:gd name="connsiteY0" fmla="*/ 0 h 5372999"/>
              <a:gd name="connsiteX1" fmla="*/ 9451359 w 9451359"/>
              <a:gd name="connsiteY1" fmla="*/ 0 h 5372999"/>
              <a:gd name="connsiteX2" fmla="*/ 9451359 w 9451359"/>
              <a:gd name="connsiteY2" fmla="*/ 2001529 h 5372999"/>
              <a:gd name="connsiteX3" fmla="*/ 3489914 w 9451359"/>
              <a:gd name="connsiteY3" fmla="*/ 2001529 h 5372999"/>
              <a:gd name="connsiteX4" fmla="*/ 2087681 w 9451359"/>
              <a:gd name="connsiteY4" fmla="*/ 3407691 h 5372999"/>
              <a:gd name="connsiteX5" fmla="*/ 3489914 w 9451359"/>
              <a:gd name="connsiteY5" fmla="*/ 4813854 h 5372999"/>
              <a:gd name="connsiteX6" fmla="*/ 7457684 w 9451359"/>
              <a:gd name="connsiteY6" fmla="*/ 4813854 h 5372999"/>
              <a:gd name="connsiteX7" fmla="*/ 7457684 w 9451359"/>
              <a:gd name="connsiteY7" fmla="*/ 5372999 h 5372999"/>
              <a:gd name="connsiteX8" fmla="*/ 710430 w 9451359"/>
              <a:gd name="connsiteY8" fmla="*/ 5372999 h 5372999"/>
              <a:gd name="connsiteX9" fmla="*/ 657664 w 9451359"/>
              <a:gd name="connsiteY9" fmla="*/ 5305728 h 5372999"/>
              <a:gd name="connsiteX10" fmla="*/ 0 w 9451359"/>
              <a:gd name="connsiteY10" fmla="*/ 3403774 h 5372999"/>
              <a:gd name="connsiteX11" fmla="*/ 3399827 w 9451359"/>
              <a:gd name="connsiteY11" fmla="*/ 0 h 5372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451359" h="5372999">
                <a:moveTo>
                  <a:pt x="3399827" y="0"/>
                </a:moveTo>
                <a:lnTo>
                  <a:pt x="9451359" y="0"/>
                </a:lnTo>
                <a:lnTo>
                  <a:pt x="9451359" y="2001529"/>
                </a:lnTo>
                <a:lnTo>
                  <a:pt x="3489914" y="2001529"/>
                </a:lnTo>
                <a:cubicBezTo>
                  <a:pt x="2714377" y="2001529"/>
                  <a:pt x="2087681" y="2632148"/>
                  <a:pt x="2087681" y="3407691"/>
                </a:cubicBezTo>
                <a:cubicBezTo>
                  <a:pt x="2087681" y="4183235"/>
                  <a:pt x="2714377" y="4813854"/>
                  <a:pt x="3489914" y="4813854"/>
                </a:cubicBezTo>
                <a:lnTo>
                  <a:pt x="7457684" y="4813854"/>
                </a:lnTo>
                <a:lnTo>
                  <a:pt x="7457684" y="5372999"/>
                </a:lnTo>
                <a:lnTo>
                  <a:pt x="710430" y="5372999"/>
                </a:lnTo>
                <a:lnTo>
                  <a:pt x="657664" y="5305728"/>
                </a:lnTo>
                <a:cubicBezTo>
                  <a:pt x="266591" y="4763179"/>
                  <a:pt x="0" y="4108814"/>
                  <a:pt x="0" y="3403774"/>
                </a:cubicBezTo>
                <a:cubicBezTo>
                  <a:pt x="0" y="1523669"/>
                  <a:pt x="1519739" y="0"/>
                  <a:pt x="3399827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736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6FCEDA72-1D5E-4AE0-BD89-1CF0272BA4ED}"/>
              </a:ext>
            </a:extLst>
          </p:cNvPr>
          <p:cNvSpPr/>
          <p:nvPr/>
        </p:nvSpPr>
        <p:spPr>
          <a:xfrm flipH="1">
            <a:off x="0" y="3151264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nBW DIN Pro"/>
              <a:ea typeface="+mn-ea"/>
              <a:cs typeface="+mn-cs"/>
            </a:endParaRP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4042A03-EDCB-4342-BC85-2D0233FC1FC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7988" y="3825044"/>
            <a:ext cx="3270329" cy="2448756"/>
          </a:xfrm>
        </p:spPr>
        <p:txBody>
          <a:bodyPr/>
          <a:lstStyle>
            <a:lvl1pPr>
              <a:spcAft>
                <a:spcPts val="0"/>
              </a:spcAft>
              <a:defRPr sz="1600">
                <a:solidFill>
                  <a:schemeClr val="bg1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bg1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bg1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bg1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5F4288F3-C68F-466B-A942-1B2139AC54C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98082" y="3825044"/>
            <a:ext cx="3269518" cy="2448756"/>
          </a:xfrm>
        </p:spPr>
        <p:txBody>
          <a:bodyPr/>
          <a:lstStyle>
            <a:lvl1pPr>
              <a:spcAft>
                <a:spcPts val="0"/>
              </a:spcAft>
              <a:defRPr sz="1600">
                <a:solidFill>
                  <a:schemeClr val="bg1"/>
                </a:solidFill>
              </a:defRPr>
            </a:lvl1pPr>
            <a:lvl2pPr>
              <a:spcAft>
                <a:spcPts val="600"/>
              </a:spcAft>
              <a:defRPr sz="1600">
                <a:solidFill>
                  <a:schemeClr val="bg1"/>
                </a:solidFill>
              </a:defRPr>
            </a:lvl2pPr>
            <a:lvl3pPr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>
              <a:spcAft>
                <a:spcPts val="600"/>
              </a:spcAft>
              <a:defRPr sz="1600">
                <a:solidFill>
                  <a:schemeClr val="bg1"/>
                </a:solidFill>
              </a:defRPr>
            </a:lvl4pPr>
            <a:lvl5pPr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6" name="Titel 1">
            <a:extLst>
              <a:ext uri="{FF2B5EF4-FFF2-40B4-BE49-F238E27FC236}">
                <a16:creationId xmlns:a16="http://schemas.microsoft.com/office/drawing/2014/main" id="{41AE2C6D-8CD1-41E2-B1D0-EA3AADE942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88" y="1536700"/>
            <a:ext cx="8640762" cy="1424248"/>
          </a:xfrm>
        </p:spPr>
        <p:txBody>
          <a:bodyPr anchor="b" anchorCtr="0"/>
          <a:lstStyle>
            <a:lvl1pPr>
              <a:defRPr sz="9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Vielen Dank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46CED94-8FF9-476D-952A-3C79539AA2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651918" y="379819"/>
            <a:ext cx="2132714" cy="381599"/>
          </a:xfrm>
          <a:prstGeom prst="rect">
            <a:avLst/>
          </a:prstGeom>
        </p:spPr>
      </p:pic>
      <p:sp>
        <p:nvSpPr>
          <p:cNvPr id="11" name="Freihandform: Form 10">
            <a:extLst>
              <a:ext uri="{FF2B5EF4-FFF2-40B4-BE49-F238E27FC236}">
                <a16:creationId xmlns:a16="http://schemas.microsoft.com/office/drawing/2014/main" id="{7E52066E-7251-44D0-8D69-A816E7D96687}"/>
              </a:ext>
            </a:extLst>
          </p:cNvPr>
          <p:cNvSpPr/>
          <p:nvPr userDrawn="1"/>
        </p:nvSpPr>
        <p:spPr>
          <a:xfrm flipH="1">
            <a:off x="0" y="3151264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nBW DIN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3066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luss warmgr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8E90A31F-1D2C-5D5E-6B33-CC9D6E005B34}"/>
              </a:ext>
            </a:extLst>
          </p:cNvPr>
          <p:cNvSpPr/>
          <p:nvPr userDrawn="1"/>
        </p:nvSpPr>
        <p:spPr>
          <a:xfrm>
            <a:off x="1246434" y="0"/>
            <a:ext cx="9529567" cy="6273801"/>
          </a:xfrm>
          <a:custGeom>
            <a:avLst/>
            <a:gdLst>
              <a:gd name="connsiteX0" fmla="*/ 734598 w 9529567"/>
              <a:gd name="connsiteY0" fmla="*/ 0 h 6273801"/>
              <a:gd name="connsiteX1" fmla="*/ 7516279 w 9529567"/>
              <a:gd name="connsiteY1" fmla="*/ 0 h 6273801"/>
              <a:gd name="connsiteX2" fmla="*/ 7516279 w 9529567"/>
              <a:gd name="connsiteY2" fmla="*/ 1426072 h 6273801"/>
              <a:gd name="connsiteX3" fmla="*/ 3517334 w 9529567"/>
              <a:gd name="connsiteY3" fmla="*/ 1426072 h 6273801"/>
              <a:gd name="connsiteX4" fmla="*/ 2104084 w 9529567"/>
              <a:gd name="connsiteY4" fmla="*/ 2843283 h 6273801"/>
              <a:gd name="connsiteX5" fmla="*/ 3517334 w 9529567"/>
              <a:gd name="connsiteY5" fmla="*/ 4260493 h 6273801"/>
              <a:gd name="connsiteX6" fmla="*/ 9529567 w 9529567"/>
              <a:gd name="connsiteY6" fmla="*/ 4260493 h 6273801"/>
              <a:gd name="connsiteX7" fmla="*/ 9529567 w 9529567"/>
              <a:gd name="connsiteY7" fmla="*/ 6273801 h 6273801"/>
              <a:gd name="connsiteX8" fmla="*/ 3426539 w 9529567"/>
              <a:gd name="connsiteY8" fmla="*/ 6273801 h 6273801"/>
              <a:gd name="connsiteX9" fmla="*/ 0 w 9529567"/>
              <a:gd name="connsiteY9" fmla="*/ 2843283 h 6273801"/>
              <a:gd name="connsiteX10" fmla="*/ 1093492 w 9529567"/>
              <a:gd name="connsiteY10" fmla="*/ 415471 h 6273801"/>
              <a:gd name="connsiteX11" fmla="*/ 869696 w 9529567"/>
              <a:gd name="connsiteY11" fmla="*/ 172235 h 627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29567" h="6273801">
                <a:moveTo>
                  <a:pt x="734598" y="0"/>
                </a:moveTo>
                <a:lnTo>
                  <a:pt x="7516279" y="0"/>
                </a:lnTo>
                <a:lnTo>
                  <a:pt x="7516279" y="1426072"/>
                </a:lnTo>
                <a:lnTo>
                  <a:pt x="3517334" y="1426072"/>
                </a:lnTo>
                <a:cubicBezTo>
                  <a:pt x="2735704" y="1426072"/>
                  <a:pt x="2104084" y="2061646"/>
                  <a:pt x="2104084" y="2843283"/>
                </a:cubicBezTo>
                <a:cubicBezTo>
                  <a:pt x="2104084" y="3624919"/>
                  <a:pt x="2735704" y="4260493"/>
                  <a:pt x="3517334" y="4260493"/>
                </a:cubicBezTo>
                <a:lnTo>
                  <a:pt x="9529567" y="4260493"/>
                </a:lnTo>
                <a:lnTo>
                  <a:pt x="9529567" y="6273801"/>
                </a:lnTo>
                <a:lnTo>
                  <a:pt x="3426539" y="6273801"/>
                </a:lnTo>
                <a:cubicBezTo>
                  <a:pt x="1531679" y="6273801"/>
                  <a:pt x="0" y="4738161"/>
                  <a:pt x="0" y="2843283"/>
                </a:cubicBezTo>
                <a:cubicBezTo>
                  <a:pt x="0" y="1895844"/>
                  <a:pt x="477663" y="1039202"/>
                  <a:pt x="1093492" y="415471"/>
                </a:cubicBezTo>
                <a:cubicBezTo>
                  <a:pt x="1016514" y="337998"/>
                  <a:pt x="941694" y="256824"/>
                  <a:pt x="869696" y="172235"/>
                </a:cubicBezTo>
                <a:close/>
              </a:path>
            </a:pathLst>
          </a:custGeom>
          <a:solidFill>
            <a:schemeClr val="accent1">
              <a:lumMod val="90000"/>
            </a:schemeClr>
          </a:solidFill>
          <a:ln w="736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6FCEDA72-1D5E-4AE0-BD89-1CF0272BA4ED}"/>
              </a:ext>
            </a:extLst>
          </p:cNvPr>
          <p:cNvSpPr/>
          <p:nvPr/>
        </p:nvSpPr>
        <p:spPr>
          <a:xfrm flipH="1">
            <a:off x="0" y="3151264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nBW DIN Pro"/>
              <a:ea typeface="+mn-ea"/>
              <a:cs typeface="+mn-cs"/>
            </a:endParaRP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4042A03-EDCB-4342-BC85-2D0233FC1FC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7988" y="3825044"/>
            <a:ext cx="3270329" cy="2448756"/>
          </a:xfrm>
        </p:spPr>
        <p:txBody>
          <a:bodyPr/>
          <a:lstStyle>
            <a:lvl1pPr>
              <a:spcAft>
                <a:spcPts val="0"/>
              </a:spcAft>
              <a:defRPr sz="16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1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1"/>
                </a:solidFill>
              </a:defRPr>
            </a:lvl3pPr>
            <a:lvl4pPr>
              <a:spcAft>
                <a:spcPts val="600"/>
              </a:spcAft>
              <a:buClr>
                <a:schemeClr val="accent1">
                  <a:lumMod val="90000"/>
                </a:schemeClr>
              </a:buClr>
              <a:defRPr>
                <a:solidFill>
                  <a:schemeClr val="tx1"/>
                </a:solidFill>
              </a:defRPr>
            </a:lvl4pPr>
            <a:lvl5pPr>
              <a:spcAft>
                <a:spcPts val="600"/>
              </a:spcAft>
              <a:buClr>
                <a:schemeClr val="accent1">
                  <a:lumMod val="90000"/>
                </a:schemeClr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5F4288F3-C68F-466B-A942-1B2139AC54C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98082" y="3825044"/>
            <a:ext cx="3269518" cy="2448756"/>
          </a:xfrm>
        </p:spPr>
        <p:txBody>
          <a:bodyPr/>
          <a:lstStyle>
            <a:lvl1pPr>
              <a:spcAft>
                <a:spcPts val="0"/>
              </a:spcAft>
              <a:defRPr sz="16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>
              <a:spcAft>
                <a:spcPts val="600"/>
              </a:spcAft>
              <a:defRPr sz="1600">
                <a:solidFill>
                  <a:schemeClr val="tx1"/>
                </a:solidFill>
              </a:defRPr>
            </a:lvl3pPr>
            <a:lvl4pPr>
              <a:spcAft>
                <a:spcPts val="600"/>
              </a:spcAft>
              <a:defRPr sz="1600">
                <a:solidFill>
                  <a:schemeClr val="tx1"/>
                </a:solidFill>
              </a:defRPr>
            </a:lvl4pPr>
            <a:lvl5pPr>
              <a:spcAft>
                <a:spcPts val="600"/>
              </a:spcAft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6" name="Titel 1">
            <a:extLst>
              <a:ext uri="{FF2B5EF4-FFF2-40B4-BE49-F238E27FC236}">
                <a16:creationId xmlns:a16="http://schemas.microsoft.com/office/drawing/2014/main" id="{41AE2C6D-8CD1-41E2-B1D0-EA3AADE942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88" y="1536700"/>
            <a:ext cx="8640762" cy="1424248"/>
          </a:xfrm>
        </p:spPr>
        <p:txBody>
          <a:bodyPr anchor="b" anchorCtr="0"/>
          <a:lstStyle>
            <a:lvl1pPr>
              <a:defRPr sz="96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Vielen Dank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534E419-2D9D-45E0-8C5B-07B76ACF1B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651918" y="379819"/>
            <a:ext cx="2132714" cy="381599"/>
          </a:xfrm>
          <a:prstGeom prst="rect">
            <a:avLst/>
          </a:prstGeom>
        </p:spPr>
      </p:pic>
      <p:sp>
        <p:nvSpPr>
          <p:cNvPr id="11" name="Freihandform: Form 10">
            <a:extLst>
              <a:ext uri="{FF2B5EF4-FFF2-40B4-BE49-F238E27FC236}">
                <a16:creationId xmlns:a16="http://schemas.microsoft.com/office/drawing/2014/main" id="{4587CA48-264C-462E-A519-745EF9F7CC46}"/>
              </a:ext>
            </a:extLst>
          </p:cNvPr>
          <p:cNvSpPr/>
          <p:nvPr userDrawn="1"/>
        </p:nvSpPr>
        <p:spPr>
          <a:xfrm flipH="1">
            <a:off x="0" y="3151264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nBW DIN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1647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ohne Bild tiefenblau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3190B708-9F32-44C0-9BBA-A95E7C4751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6120"/>
          <a:stretch>
            <a:fillRect/>
          </a:stretch>
        </p:blipFill>
        <p:spPr>
          <a:xfrm>
            <a:off x="1272000" y="0"/>
            <a:ext cx="9474300" cy="6381000"/>
          </a:xfrm>
          <a:custGeom>
            <a:avLst/>
            <a:gdLst>
              <a:gd name="connsiteX0" fmla="*/ 0 w 9474300"/>
              <a:gd name="connsiteY0" fmla="*/ 0 h 6381000"/>
              <a:gd name="connsiteX1" fmla="*/ 9474300 w 9474300"/>
              <a:gd name="connsiteY1" fmla="*/ 0 h 6381000"/>
              <a:gd name="connsiteX2" fmla="*/ 9474300 w 9474300"/>
              <a:gd name="connsiteY2" fmla="*/ 6381000 h 6381000"/>
              <a:gd name="connsiteX3" fmla="*/ 0 w 9474300"/>
              <a:gd name="connsiteY3" fmla="*/ 6381000 h 6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74300" h="6381000">
                <a:moveTo>
                  <a:pt x="0" y="0"/>
                </a:moveTo>
                <a:lnTo>
                  <a:pt x="9474300" y="0"/>
                </a:lnTo>
                <a:lnTo>
                  <a:pt x="9474300" y="6381000"/>
                </a:lnTo>
                <a:lnTo>
                  <a:pt x="0" y="6381000"/>
                </a:lnTo>
                <a:close/>
              </a:path>
            </a:pathLst>
          </a:custGeom>
        </p:spPr>
      </p:pic>
      <p:sp>
        <p:nvSpPr>
          <p:cNvPr id="14" name="Ellipse 13">
            <a:extLst>
              <a:ext uri="{FF2B5EF4-FFF2-40B4-BE49-F238E27FC236}">
                <a16:creationId xmlns:a16="http://schemas.microsoft.com/office/drawing/2014/main" id="{B08761E0-4465-4342-BEFE-7589A30368DE}"/>
              </a:ext>
            </a:extLst>
          </p:cNvPr>
          <p:cNvSpPr/>
          <p:nvPr/>
        </p:nvSpPr>
        <p:spPr>
          <a:xfrm>
            <a:off x="6240016" y="4293000"/>
            <a:ext cx="1980800" cy="198080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CC3E297-351D-4502-B3F3-DF30BD7D3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1716727"/>
            <a:ext cx="8640762" cy="1784282"/>
          </a:xfrm>
        </p:spPr>
        <p:txBody>
          <a:bodyPr tIns="0" anchor="b" anchorCtr="0"/>
          <a:lstStyle>
            <a:lvl1pPr algn="l">
              <a:lnSpc>
                <a:spcPct val="90000"/>
              </a:lnSpc>
              <a:defRPr sz="6398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9EC0E72-5234-460C-8ED2-16920D4C6F5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989" y="4905164"/>
            <a:ext cx="5400674" cy="288000"/>
          </a:xfrm>
        </p:spPr>
        <p:txBody>
          <a:bodyPr/>
          <a:lstStyle>
            <a:lvl1pPr marL="0" indent="0" algn="l">
              <a:buNone/>
              <a:defRPr sz="1799">
                <a:solidFill>
                  <a:schemeClr val="bg1"/>
                </a:solidFill>
              </a:defRPr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de-DE" dirty="0"/>
              <a:t>Referent | Datum, Ort</a:t>
            </a: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62A8A6C6-E707-43C9-99C3-A494EA2D5E50}"/>
              </a:ext>
            </a:extLst>
          </p:cNvPr>
          <p:cNvSpPr>
            <a:spLocks noChangeAspect="1"/>
          </p:cNvSpPr>
          <p:nvPr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1799" kern="0">
              <a:solidFill>
                <a:prstClr val="black"/>
              </a:solidFill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2CBC8FE9-7840-4A23-852A-4F5EE3F4516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9651919" y="379821"/>
            <a:ext cx="2132714" cy="381599"/>
          </a:xfrm>
          <a:prstGeom prst="rect">
            <a:avLst/>
          </a:prstGeom>
        </p:spPr>
      </p:pic>
      <p:sp>
        <p:nvSpPr>
          <p:cNvPr id="11" name="Freihandform: Form 10">
            <a:extLst>
              <a:ext uri="{FF2B5EF4-FFF2-40B4-BE49-F238E27FC236}">
                <a16:creationId xmlns:a16="http://schemas.microsoft.com/office/drawing/2014/main" id="{D2644276-7A07-48BA-911D-C588031B6791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1799" ker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843262"/>
      </p:ext>
    </p:extLst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ohne Bild warmgr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4E7F30D8-0F91-4E44-8472-46C8CF89C8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6120"/>
          <a:stretch>
            <a:fillRect/>
          </a:stretch>
        </p:blipFill>
        <p:spPr>
          <a:xfrm>
            <a:off x="1272000" y="0"/>
            <a:ext cx="9474300" cy="6381000"/>
          </a:xfrm>
          <a:custGeom>
            <a:avLst/>
            <a:gdLst>
              <a:gd name="connsiteX0" fmla="*/ 0 w 9474300"/>
              <a:gd name="connsiteY0" fmla="*/ 0 h 6381000"/>
              <a:gd name="connsiteX1" fmla="*/ 9474300 w 9474300"/>
              <a:gd name="connsiteY1" fmla="*/ 0 h 6381000"/>
              <a:gd name="connsiteX2" fmla="*/ 9474300 w 9474300"/>
              <a:gd name="connsiteY2" fmla="*/ 6381000 h 6381000"/>
              <a:gd name="connsiteX3" fmla="*/ 0 w 9474300"/>
              <a:gd name="connsiteY3" fmla="*/ 6381000 h 6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74300" h="6381000">
                <a:moveTo>
                  <a:pt x="0" y="0"/>
                </a:moveTo>
                <a:lnTo>
                  <a:pt x="9474300" y="0"/>
                </a:lnTo>
                <a:lnTo>
                  <a:pt x="9474300" y="6381000"/>
                </a:lnTo>
                <a:lnTo>
                  <a:pt x="0" y="6381000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CC3E297-351D-4502-B3F3-DF30BD7D3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1716727"/>
            <a:ext cx="8640762" cy="1784282"/>
          </a:xfrm>
        </p:spPr>
        <p:txBody>
          <a:bodyPr tIns="0" anchor="b" anchorCtr="0"/>
          <a:lstStyle>
            <a:lvl1pPr algn="l">
              <a:lnSpc>
                <a:spcPct val="90000"/>
              </a:lnSpc>
              <a:defRPr sz="6398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9EC0E72-5234-460C-8ED2-16920D4C6F5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989" y="4905164"/>
            <a:ext cx="5400674" cy="288000"/>
          </a:xfrm>
        </p:spPr>
        <p:txBody>
          <a:bodyPr/>
          <a:lstStyle>
            <a:lvl1pPr marL="0" indent="0" algn="l">
              <a:buNone/>
              <a:defRPr sz="1799">
                <a:solidFill>
                  <a:schemeClr val="tx1"/>
                </a:solidFill>
              </a:defRPr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de-DE" dirty="0"/>
              <a:t>Referent | Datum, Ort</a:t>
            </a: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62A8A6C6-E707-43C9-99C3-A494EA2D5E50}"/>
              </a:ext>
            </a:extLst>
          </p:cNvPr>
          <p:cNvSpPr/>
          <p:nvPr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1799" kern="0">
              <a:solidFill>
                <a:prstClr val="black"/>
              </a:solidFill>
            </a:endParaRP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8119E682-7F73-42F5-A3DA-5DCE6434CE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9651919" y="379821"/>
            <a:ext cx="2132714" cy="381599"/>
          </a:xfrm>
          <a:prstGeom prst="rect">
            <a:avLst/>
          </a:prstGeom>
        </p:spPr>
      </p:pic>
      <p:sp>
        <p:nvSpPr>
          <p:cNvPr id="11" name="Ellipse 10">
            <a:extLst>
              <a:ext uri="{FF2B5EF4-FFF2-40B4-BE49-F238E27FC236}">
                <a16:creationId xmlns:a16="http://schemas.microsoft.com/office/drawing/2014/main" id="{B9025EA8-E806-489A-BCEA-9D5EF2EC0B0A}"/>
              </a:ext>
            </a:extLst>
          </p:cNvPr>
          <p:cNvSpPr/>
          <p:nvPr/>
        </p:nvSpPr>
        <p:spPr>
          <a:xfrm>
            <a:off x="6240016" y="4293000"/>
            <a:ext cx="1980800" cy="19808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799"/>
          </a:p>
        </p:txBody>
      </p:sp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6A87932C-4D22-4141-B519-E07D846D4123}"/>
              </a:ext>
            </a:extLst>
          </p:cNvPr>
          <p:cNvSpPr/>
          <p:nvPr userDrawn="1"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1799" ker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131971"/>
      </p:ext>
    </p:extLst>
  </p:cSld>
  <p:clrMapOvr>
    <a:masterClrMapping/>
  </p:clrMapOvr>
  <p:transition spd="slow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 hell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Bildplatzhalter 24">
            <a:extLst>
              <a:ext uri="{FF2B5EF4-FFF2-40B4-BE49-F238E27FC236}">
                <a16:creationId xmlns:a16="http://schemas.microsoft.com/office/drawing/2014/main" id="{480EABB2-4EFD-4E1C-AAAC-6D32FA2099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4498824 h 6858000"/>
              <a:gd name="connsiteX5" fmla="*/ 1562605 w 12192000"/>
              <a:gd name="connsiteY5" fmla="*/ 4498824 h 6858000"/>
              <a:gd name="connsiteX6" fmla="*/ 1717265 w 12192000"/>
              <a:gd name="connsiteY6" fmla="*/ 4448598 h 6858000"/>
              <a:gd name="connsiteX7" fmla="*/ 1775520 w 12192000"/>
              <a:gd name="connsiteY7" fmla="*/ 4305950 h 6858000"/>
              <a:gd name="connsiteX8" fmla="*/ 1717318 w 12192000"/>
              <a:gd name="connsiteY8" fmla="*/ 4163302 h 6858000"/>
              <a:gd name="connsiteX9" fmla="*/ 1562655 w 12192000"/>
              <a:gd name="connsiteY9" fmla="*/ 4113076 h 6858000"/>
              <a:gd name="connsiteX10" fmla="*/ 0 w 12192000"/>
              <a:gd name="connsiteY10" fmla="*/ 411307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4498824"/>
                </a:lnTo>
                <a:lnTo>
                  <a:pt x="1562605" y="4498824"/>
                </a:lnTo>
                <a:cubicBezTo>
                  <a:pt x="1626895" y="4498824"/>
                  <a:pt x="1678388" y="4482151"/>
                  <a:pt x="1717265" y="4448598"/>
                </a:cubicBezTo>
                <a:cubicBezTo>
                  <a:pt x="1756137" y="4415148"/>
                  <a:pt x="1775520" y="4367634"/>
                  <a:pt x="1775520" y="4305950"/>
                </a:cubicBezTo>
                <a:cubicBezTo>
                  <a:pt x="1775520" y="4244316"/>
                  <a:pt x="1756137" y="4196865"/>
                  <a:pt x="1717318" y="4163302"/>
                </a:cubicBezTo>
                <a:cubicBezTo>
                  <a:pt x="1678450" y="4129853"/>
                  <a:pt x="1626948" y="4113076"/>
                  <a:pt x="1562655" y="4113076"/>
                </a:cubicBezTo>
                <a:lnTo>
                  <a:pt x="0" y="4113076"/>
                </a:lnTo>
                <a:close/>
              </a:path>
            </a:pathLst>
          </a:custGeo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wrap="square" bIns="684000" anchor="ctr" anchorCtr="0">
            <a:noAutofit/>
          </a:bodyPr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CC3E297-351D-4502-B3F3-DF30BD7D3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1716727"/>
            <a:ext cx="8640762" cy="1784282"/>
          </a:xfrm>
        </p:spPr>
        <p:txBody>
          <a:bodyPr tIns="0" anchor="b" anchorCtr="0"/>
          <a:lstStyle>
            <a:lvl1pPr algn="l">
              <a:lnSpc>
                <a:spcPct val="90000"/>
              </a:lnSpc>
              <a:defRPr sz="6398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9EC0E72-5234-460C-8ED2-16920D4C6F5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989" y="4905164"/>
            <a:ext cx="5400674" cy="288000"/>
          </a:xfrm>
        </p:spPr>
        <p:txBody>
          <a:bodyPr/>
          <a:lstStyle>
            <a:lvl1pPr marL="0" indent="0" algn="l">
              <a:buNone/>
              <a:defRPr sz="1799">
                <a:solidFill>
                  <a:schemeClr val="tx1"/>
                </a:solidFill>
              </a:defRPr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de-DE" dirty="0"/>
              <a:t>Referent | Datum, Ort</a:t>
            </a:r>
          </a:p>
        </p:txBody>
      </p:sp>
      <p:sp>
        <p:nvSpPr>
          <p:cNvPr id="6" name="SmartArt-Platzhalter 4">
            <a:extLst>
              <a:ext uri="{FF2B5EF4-FFF2-40B4-BE49-F238E27FC236}">
                <a16:creationId xmlns:a16="http://schemas.microsoft.com/office/drawing/2014/main" id="{9F6B3F47-0139-455D-B7FF-692677046D55}"/>
              </a:ext>
            </a:extLst>
          </p:cNvPr>
          <p:cNvSpPr>
            <a:spLocks noGrp="1"/>
          </p:cNvSpPr>
          <p:nvPr>
            <p:ph type="dgm" sz="quarter" idx="14" hasCustomPrompt="1"/>
          </p:nvPr>
        </p:nvSpPr>
        <p:spPr>
          <a:xfrm>
            <a:off x="9645601" y="379819"/>
            <a:ext cx="2138400" cy="3816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vert="horz" lIns="0" tIns="0" rIns="0" bIns="0" rtlCol="0">
            <a:noAutofit/>
          </a:bodyPr>
          <a:lstStyle>
            <a:lvl1pPr>
              <a:defRPr lang="de-DE" dirty="0"/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87439838"/>
      </p:ext>
    </p:extLst>
  </p:cSld>
  <p:clrMapOvr>
    <a:masterClrMapping/>
  </p:clrMapOvr>
  <p:transition spd="slow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 dunkel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F45372CA-F5A0-4B5C-8263-408D85F340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4498824 h 6858000"/>
              <a:gd name="connsiteX5" fmla="*/ 1562605 w 12192000"/>
              <a:gd name="connsiteY5" fmla="*/ 4498824 h 6858000"/>
              <a:gd name="connsiteX6" fmla="*/ 1717265 w 12192000"/>
              <a:gd name="connsiteY6" fmla="*/ 4448598 h 6858000"/>
              <a:gd name="connsiteX7" fmla="*/ 1775520 w 12192000"/>
              <a:gd name="connsiteY7" fmla="*/ 4305950 h 6858000"/>
              <a:gd name="connsiteX8" fmla="*/ 1717318 w 12192000"/>
              <a:gd name="connsiteY8" fmla="*/ 4163302 h 6858000"/>
              <a:gd name="connsiteX9" fmla="*/ 1562655 w 12192000"/>
              <a:gd name="connsiteY9" fmla="*/ 4113076 h 6858000"/>
              <a:gd name="connsiteX10" fmla="*/ 0 w 12192000"/>
              <a:gd name="connsiteY10" fmla="*/ 411307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4498824"/>
                </a:lnTo>
                <a:lnTo>
                  <a:pt x="1562605" y="4498824"/>
                </a:lnTo>
                <a:cubicBezTo>
                  <a:pt x="1626895" y="4498824"/>
                  <a:pt x="1678388" y="4482151"/>
                  <a:pt x="1717265" y="4448598"/>
                </a:cubicBezTo>
                <a:cubicBezTo>
                  <a:pt x="1756137" y="4415148"/>
                  <a:pt x="1775520" y="4367634"/>
                  <a:pt x="1775520" y="4305950"/>
                </a:cubicBezTo>
                <a:cubicBezTo>
                  <a:pt x="1775520" y="4244316"/>
                  <a:pt x="1756137" y="4196865"/>
                  <a:pt x="1717318" y="4163302"/>
                </a:cubicBezTo>
                <a:cubicBezTo>
                  <a:pt x="1678450" y="4129853"/>
                  <a:pt x="1626948" y="4113076"/>
                  <a:pt x="1562655" y="4113076"/>
                </a:cubicBezTo>
                <a:lnTo>
                  <a:pt x="0" y="4113076"/>
                </a:lnTo>
                <a:close/>
              </a:path>
            </a:pathLst>
          </a:custGeo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wrap="square" bIns="684000" anchor="ctr" anchorCtr="0">
            <a:noAutofit/>
          </a:bodyPr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CC3E297-351D-4502-B3F3-DF30BD7D3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1716727"/>
            <a:ext cx="8640762" cy="1784282"/>
          </a:xfrm>
        </p:spPr>
        <p:txBody>
          <a:bodyPr tIns="0" anchor="b" anchorCtr="0"/>
          <a:lstStyle>
            <a:lvl1pPr algn="l">
              <a:lnSpc>
                <a:spcPct val="90000"/>
              </a:lnSpc>
              <a:defRPr sz="6398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9EC0E72-5234-460C-8ED2-16920D4C6F5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989" y="4905164"/>
            <a:ext cx="5400674" cy="288000"/>
          </a:xfrm>
        </p:spPr>
        <p:txBody>
          <a:bodyPr/>
          <a:lstStyle>
            <a:lvl1pPr marL="0" indent="0" algn="l">
              <a:buNone/>
              <a:defRPr sz="1799">
                <a:solidFill>
                  <a:schemeClr val="bg1"/>
                </a:solidFill>
              </a:defRPr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de-DE" dirty="0"/>
              <a:t>Referent | Datum, Ort</a:t>
            </a:r>
          </a:p>
        </p:txBody>
      </p:sp>
      <p:sp>
        <p:nvSpPr>
          <p:cNvPr id="8" name="SmartArt-Platzhalter 4">
            <a:extLst>
              <a:ext uri="{FF2B5EF4-FFF2-40B4-BE49-F238E27FC236}">
                <a16:creationId xmlns:a16="http://schemas.microsoft.com/office/drawing/2014/main" id="{13CF1892-7C41-43B4-88FD-1187E8919913}"/>
              </a:ext>
            </a:extLst>
          </p:cNvPr>
          <p:cNvSpPr>
            <a:spLocks noGrp="1"/>
          </p:cNvSpPr>
          <p:nvPr>
            <p:ph type="dgm" sz="quarter" idx="14" hasCustomPrompt="1"/>
          </p:nvPr>
        </p:nvSpPr>
        <p:spPr>
          <a:xfrm>
            <a:off x="9645601" y="379819"/>
            <a:ext cx="2138400" cy="3816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vert="horz" lIns="0" tIns="0" rIns="0" bIns="0" rtlCol="0">
            <a:noAutofit/>
          </a:bodyPr>
          <a:lstStyle>
            <a:lvl1pPr>
              <a:defRPr lang="de-DE" dirty="0"/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71033314"/>
      </p:ext>
    </p:extLst>
  </p:cSld>
  <p:clrMapOvr>
    <a:masterClrMapping/>
  </p:clrMapOvr>
  <p:transition spd="slow">
    <p:push dir="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genda tiefenblau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DF92921C-66D2-4E11-90FF-08037B1846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53881"/>
          <a:stretch>
            <a:fillRect/>
          </a:stretch>
        </p:blipFill>
        <p:spPr>
          <a:xfrm>
            <a:off x="1272000" y="1396126"/>
            <a:ext cx="9474300" cy="5461874"/>
          </a:xfrm>
          <a:custGeom>
            <a:avLst/>
            <a:gdLst>
              <a:gd name="connsiteX0" fmla="*/ 0 w 9474300"/>
              <a:gd name="connsiteY0" fmla="*/ 0 h 5461874"/>
              <a:gd name="connsiteX1" fmla="*/ 9474300 w 9474300"/>
              <a:gd name="connsiteY1" fmla="*/ 0 h 5461874"/>
              <a:gd name="connsiteX2" fmla="*/ 9474300 w 9474300"/>
              <a:gd name="connsiteY2" fmla="*/ 5461874 h 5461874"/>
              <a:gd name="connsiteX3" fmla="*/ 0 w 9474300"/>
              <a:gd name="connsiteY3" fmla="*/ 5461874 h 5461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74300" h="5461874">
                <a:moveTo>
                  <a:pt x="0" y="0"/>
                </a:moveTo>
                <a:lnTo>
                  <a:pt x="9474300" y="0"/>
                </a:lnTo>
                <a:lnTo>
                  <a:pt x="9474300" y="5461874"/>
                </a:lnTo>
                <a:lnTo>
                  <a:pt x="0" y="5461874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A7882BD-5DEB-44A9-A9DE-F49FC3848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3BD4BA5-4266-4829-B268-C9ADBED0A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844675"/>
            <a:ext cx="5400676" cy="4429125"/>
          </a:xfrm>
        </p:spPr>
        <p:txBody>
          <a:bodyPr/>
          <a:lstStyle>
            <a:lvl1pPr marL="449865" indent="-449865">
              <a:buClr>
                <a:schemeClr val="bg2"/>
              </a:buClr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449128" indent="-1588">
              <a:defRPr sz="1799">
                <a:solidFill>
                  <a:schemeClr val="bg1"/>
                </a:solidFill>
                <a:latin typeface="+mj-lt"/>
              </a:defRPr>
            </a:lvl2pPr>
            <a:lvl3pPr marL="719784" indent="-269919">
              <a:defRPr sz="1799">
                <a:solidFill>
                  <a:schemeClr val="bg1"/>
                </a:solidFill>
                <a:latin typeface="+mj-lt"/>
              </a:defRPr>
            </a:lvl3pPr>
            <a:lvl4pPr marL="990303" indent="-269919">
              <a:defRPr sz="1799">
                <a:solidFill>
                  <a:schemeClr val="bg1"/>
                </a:solidFill>
                <a:latin typeface="+mj-lt"/>
              </a:defRPr>
            </a:lvl4pPr>
            <a:lvl5pPr marL="1259622" indent="-269919">
              <a:defRPr sz="1799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78DAEF5-509B-4E69-B18E-1D57173E5EA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096000" y="1844675"/>
            <a:ext cx="5400676" cy="4429125"/>
          </a:xfrm>
        </p:spPr>
        <p:txBody>
          <a:bodyPr/>
          <a:lstStyle>
            <a:lvl1pPr marL="449865" indent="-449865">
              <a:buClr>
                <a:schemeClr val="bg2"/>
              </a:buClr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449128" indent="-1588">
              <a:defRPr sz="1799">
                <a:solidFill>
                  <a:schemeClr val="bg1"/>
                </a:solidFill>
                <a:latin typeface="+mj-lt"/>
              </a:defRPr>
            </a:lvl2pPr>
            <a:lvl3pPr marL="719784" indent="-269919">
              <a:defRPr sz="1799">
                <a:solidFill>
                  <a:schemeClr val="bg1"/>
                </a:solidFill>
                <a:latin typeface="+mj-lt"/>
              </a:defRPr>
            </a:lvl3pPr>
            <a:lvl4pPr marL="990303" indent="-269919">
              <a:defRPr sz="1799">
                <a:solidFill>
                  <a:schemeClr val="bg1"/>
                </a:solidFill>
                <a:latin typeface="+mj-lt"/>
              </a:defRPr>
            </a:lvl4pPr>
            <a:lvl5pPr marL="1259622" indent="-269919">
              <a:defRPr sz="1799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F0AD403-F535-40F7-8146-4A4FABC38C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9651919" y="379821"/>
            <a:ext cx="2132714" cy="38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826622"/>
      </p:ext>
    </p:extLst>
  </p:cSld>
  <p:clrMapOvr>
    <a:masterClrMapping/>
  </p:clrMapOvr>
  <p:transition spd="slow">
    <p:push dir="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genda warmgr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3E727F56-78D6-437B-973A-5D0399D7C3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6120"/>
          <a:stretch>
            <a:fillRect/>
          </a:stretch>
        </p:blipFill>
        <p:spPr>
          <a:xfrm>
            <a:off x="1272000" y="0"/>
            <a:ext cx="9474300" cy="6381000"/>
          </a:xfrm>
          <a:custGeom>
            <a:avLst/>
            <a:gdLst>
              <a:gd name="connsiteX0" fmla="*/ 0 w 9474300"/>
              <a:gd name="connsiteY0" fmla="*/ 0 h 6381000"/>
              <a:gd name="connsiteX1" fmla="*/ 9474300 w 9474300"/>
              <a:gd name="connsiteY1" fmla="*/ 0 h 6381000"/>
              <a:gd name="connsiteX2" fmla="*/ 9474300 w 9474300"/>
              <a:gd name="connsiteY2" fmla="*/ 6381000 h 6381000"/>
              <a:gd name="connsiteX3" fmla="*/ 0 w 9474300"/>
              <a:gd name="connsiteY3" fmla="*/ 6381000 h 6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74300" h="6381000">
                <a:moveTo>
                  <a:pt x="0" y="0"/>
                </a:moveTo>
                <a:lnTo>
                  <a:pt x="9474300" y="0"/>
                </a:lnTo>
                <a:lnTo>
                  <a:pt x="9474300" y="6381000"/>
                </a:lnTo>
                <a:lnTo>
                  <a:pt x="0" y="6381000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A7882BD-5DEB-44A9-A9DE-F49FC3848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3BD4BA5-4266-4829-B268-C9ADBED0A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844675"/>
            <a:ext cx="5400676" cy="4429125"/>
          </a:xfrm>
        </p:spPr>
        <p:txBody>
          <a:bodyPr/>
          <a:lstStyle>
            <a:lvl1pPr marL="449865" indent="-449865">
              <a:buClr>
                <a:schemeClr val="tx2"/>
              </a:buClr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449128" indent="-1588">
              <a:defRPr sz="1799">
                <a:solidFill>
                  <a:schemeClr val="tx1"/>
                </a:solidFill>
                <a:latin typeface="+mj-lt"/>
              </a:defRPr>
            </a:lvl2pPr>
            <a:lvl3pPr marL="719784" indent="-269919">
              <a:defRPr sz="1799">
                <a:solidFill>
                  <a:schemeClr val="tx1"/>
                </a:solidFill>
                <a:latin typeface="+mj-lt"/>
              </a:defRPr>
            </a:lvl3pPr>
            <a:lvl4pPr marL="990303" indent="-269919">
              <a:buClr>
                <a:schemeClr val="accent1">
                  <a:lumMod val="90000"/>
                </a:schemeClr>
              </a:buClr>
              <a:defRPr sz="1799">
                <a:solidFill>
                  <a:schemeClr val="tx1"/>
                </a:solidFill>
                <a:latin typeface="+mj-lt"/>
              </a:defRPr>
            </a:lvl4pPr>
            <a:lvl5pPr marL="1259622" indent="-269919">
              <a:buClr>
                <a:schemeClr val="accent1">
                  <a:lumMod val="90000"/>
                </a:schemeClr>
              </a:buClr>
              <a:defRPr sz="1799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78DAEF5-509B-4E69-B18E-1D57173E5EA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096000" y="1844675"/>
            <a:ext cx="5400676" cy="4429125"/>
          </a:xfrm>
        </p:spPr>
        <p:txBody>
          <a:bodyPr/>
          <a:lstStyle>
            <a:lvl1pPr marL="449865" indent="-449865">
              <a:buClr>
                <a:schemeClr val="tx2"/>
              </a:buClr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449128" indent="-1588">
              <a:defRPr sz="1799">
                <a:solidFill>
                  <a:schemeClr val="tx1"/>
                </a:solidFill>
                <a:latin typeface="+mj-lt"/>
              </a:defRPr>
            </a:lvl2pPr>
            <a:lvl3pPr marL="719784" indent="-269919">
              <a:defRPr sz="1799">
                <a:solidFill>
                  <a:schemeClr val="tx1"/>
                </a:solidFill>
                <a:latin typeface="+mj-lt"/>
              </a:defRPr>
            </a:lvl3pPr>
            <a:lvl4pPr marL="990303" indent="-269919">
              <a:buClr>
                <a:schemeClr val="accent1">
                  <a:lumMod val="90000"/>
                </a:schemeClr>
              </a:buClr>
              <a:defRPr sz="1799">
                <a:solidFill>
                  <a:schemeClr val="tx1"/>
                </a:solidFill>
                <a:latin typeface="+mj-lt"/>
              </a:defRPr>
            </a:lvl4pPr>
            <a:lvl5pPr marL="1259622" indent="-269919">
              <a:buClr>
                <a:schemeClr val="accent1">
                  <a:lumMod val="90000"/>
                </a:schemeClr>
              </a:buClr>
              <a:defRPr sz="1799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46EA7095-8C33-4E31-8C2E-7F90457DC1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9651919" y="379821"/>
            <a:ext cx="2132714" cy="38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638030"/>
      </p:ext>
    </p:extLst>
  </p:cSld>
  <p:clrMapOvr>
    <a:masterClrMapping/>
  </p:clrMapOvr>
  <p:transition spd="slow">
    <p:push dir="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enner 0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5F860A09-598A-4EE1-BE5C-6D3D9E2927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53881"/>
          <a:stretch>
            <a:fillRect/>
          </a:stretch>
        </p:blipFill>
        <p:spPr>
          <a:xfrm>
            <a:off x="1272000" y="1396126"/>
            <a:ext cx="9474300" cy="5461874"/>
          </a:xfrm>
          <a:custGeom>
            <a:avLst/>
            <a:gdLst>
              <a:gd name="connsiteX0" fmla="*/ 0 w 9474300"/>
              <a:gd name="connsiteY0" fmla="*/ 0 h 5461874"/>
              <a:gd name="connsiteX1" fmla="*/ 9474300 w 9474300"/>
              <a:gd name="connsiteY1" fmla="*/ 0 h 5461874"/>
              <a:gd name="connsiteX2" fmla="*/ 9474300 w 9474300"/>
              <a:gd name="connsiteY2" fmla="*/ 5461874 h 5461874"/>
              <a:gd name="connsiteX3" fmla="*/ 0 w 9474300"/>
              <a:gd name="connsiteY3" fmla="*/ 5461874 h 5461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74300" h="5461874">
                <a:moveTo>
                  <a:pt x="0" y="0"/>
                </a:moveTo>
                <a:lnTo>
                  <a:pt x="9474300" y="0"/>
                </a:lnTo>
                <a:lnTo>
                  <a:pt x="9474300" y="5461874"/>
                </a:lnTo>
                <a:lnTo>
                  <a:pt x="0" y="5461874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9062504-15A4-42DE-845E-42CDB9AA4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617132"/>
            <a:ext cx="8820150" cy="1656668"/>
          </a:xfrm>
        </p:spPr>
        <p:txBody>
          <a:bodyPr anchor="t" anchorCtr="0"/>
          <a:lstStyle>
            <a:lvl1pPr>
              <a:lnSpc>
                <a:spcPct val="100000"/>
              </a:lnSpc>
              <a:defRPr sz="4799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B6A05900-27A0-4454-9ED9-600F1432FDF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344463"/>
            <a:ext cx="2077492" cy="3677930"/>
          </a:xfrm>
        </p:spPr>
        <p:txBody>
          <a:bodyPr wrap="none" anchor="b" anchorCtr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23893">
                <a:solidFill>
                  <a:schemeClr val="bg1"/>
                </a:solidFill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23893">
                <a:solidFill>
                  <a:schemeClr val="bg1"/>
                </a:solidFill>
                <a:latin typeface="+mj-lt"/>
              </a:defRPr>
            </a:lvl2pPr>
            <a:lvl3pPr marL="0" indent="0">
              <a:spcAft>
                <a:spcPts val="0"/>
              </a:spcAft>
              <a:buNone/>
              <a:defRPr sz="23893">
                <a:solidFill>
                  <a:schemeClr val="bg1"/>
                </a:solidFill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23893">
                <a:solidFill>
                  <a:schemeClr val="bg1"/>
                </a:solidFill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23893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X</a:t>
            </a:r>
          </a:p>
        </p:txBody>
      </p:sp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EB96D43B-84C5-4A12-A034-744816F52942}"/>
              </a:ext>
            </a:extLst>
          </p:cNvPr>
          <p:cNvSpPr/>
          <p:nvPr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1799" kern="0">
              <a:solidFill>
                <a:prstClr val="black"/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A32BE44-B39E-4B22-8CB0-D5660D2926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9651919" y="379821"/>
            <a:ext cx="2132714" cy="381599"/>
          </a:xfrm>
          <a:prstGeom prst="rect">
            <a:avLst/>
          </a:prstGeom>
        </p:spPr>
      </p:pic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58CEE80D-8612-4B0C-93F3-748435F05436}"/>
              </a:ext>
            </a:extLst>
          </p:cNvPr>
          <p:cNvSpPr/>
          <p:nvPr userDrawn="1"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1799" ker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856207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 hell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Bildplatzhalter 24">
            <a:extLst>
              <a:ext uri="{FF2B5EF4-FFF2-40B4-BE49-F238E27FC236}">
                <a16:creationId xmlns:a16="http://schemas.microsoft.com/office/drawing/2014/main" id="{480EABB2-4EFD-4E1C-AAAC-6D32FA2099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4498824 h 6858000"/>
              <a:gd name="connsiteX5" fmla="*/ 1562605 w 12192000"/>
              <a:gd name="connsiteY5" fmla="*/ 4498824 h 6858000"/>
              <a:gd name="connsiteX6" fmla="*/ 1717265 w 12192000"/>
              <a:gd name="connsiteY6" fmla="*/ 4448598 h 6858000"/>
              <a:gd name="connsiteX7" fmla="*/ 1775520 w 12192000"/>
              <a:gd name="connsiteY7" fmla="*/ 4305950 h 6858000"/>
              <a:gd name="connsiteX8" fmla="*/ 1717318 w 12192000"/>
              <a:gd name="connsiteY8" fmla="*/ 4163302 h 6858000"/>
              <a:gd name="connsiteX9" fmla="*/ 1562655 w 12192000"/>
              <a:gd name="connsiteY9" fmla="*/ 4113076 h 6858000"/>
              <a:gd name="connsiteX10" fmla="*/ 0 w 12192000"/>
              <a:gd name="connsiteY10" fmla="*/ 411307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4498824"/>
                </a:lnTo>
                <a:lnTo>
                  <a:pt x="1562605" y="4498824"/>
                </a:lnTo>
                <a:cubicBezTo>
                  <a:pt x="1626895" y="4498824"/>
                  <a:pt x="1678388" y="4482151"/>
                  <a:pt x="1717265" y="4448598"/>
                </a:cubicBezTo>
                <a:cubicBezTo>
                  <a:pt x="1756137" y="4415148"/>
                  <a:pt x="1775520" y="4367634"/>
                  <a:pt x="1775520" y="4305950"/>
                </a:cubicBezTo>
                <a:cubicBezTo>
                  <a:pt x="1775520" y="4244316"/>
                  <a:pt x="1756137" y="4196865"/>
                  <a:pt x="1717318" y="4163302"/>
                </a:cubicBezTo>
                <a:cubicBezTo>
                  <a:pt x="1678450" y="4129853"/>
                  <a:pt x="1626948" y="4113076"/>
                  <a:pt x="1562655" y="4113076"/>
                </a:cubicBezTo>
                <a:lnTo>
                  <a:pt x="0" y="4113076"/>
                </a:lnTo>
                <a:close/>
              </a:path>
            </a:pathLst>
          </a:custGeo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wrap="square" bIns="684000" anchor="ctr" anchorCtr="0">
            <a:noAutofit/>
          </a:bodyPr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CC3E297-351D-4502-B3F3-DF30BD7D3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1716727"/>
            <a:ext cx="8640762" cy="1784282"/>
          </a:xfrm>
        </p:spPr>
        <p:txBody>
          <a:bodyPr tIns="0" anchor="b" anchorCtr="0"/>
          <a:lstStyle>
            <a:lvl1pPr algn="l">
              <a:lnSpc>
                <a:spcPct val="90000"/>
              </a:lnSpc>
              <a:defRPr sz="64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9EC0E72-5234-460C-8ED2-16920D4C6F5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989" y="4905164"/>
            <a:ext cx="5400674" cy="288000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Referent | Datum, Ort</a:t>
            </a:r>
          </a:p>
        </p:txBody>
      </p:sp>
      <p:sp>
        <p:nvSpPr>
          <p:cNvPr id="6" name="SmartArt-Platzhalter 4">
            <a:extLst>
              <a:ext uri="{FF2B5EF4-FFF2-40B4-BE49-F238E27FC236}">
                <a16:creationId xmlns:a16="http://schemas.microsoft.com/office/drawing/2014/main" id="{9F6B3F47-0139-455D-B7FF-692677046D55}"/>
              </a:ext>
            </a:extLst>
          </p:cNvPr>
          <p:cNvSpPr>
            <a:spLocks noGrp="1"/>
          </p:cNvSpPr>
          <p:nvPr>
            <p:ph type="dgm" sz="quarter" idx="14" hasCustomPrompt="1"/>
          </p:nvPr>
        </p:nvSpPr>
        <p:spPr>
          <a:xfrm>
            <a:off x="9645600" y="379819"/>
            <a:ext cx="2138400" cy="3816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vert="horz" lIns="0" tIns="0" rIns="0" bIns="0" rtlCol="0">
            <a:noAutofit/>
          </a:bodyPr>
          <a:lstStyle>
            <a:lvl1pPr>
              <a:defRPr lang="de-DE" dirty="0"/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9532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enner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CA00A0D7-4EFC-46E4-9A61-55D9D7FBDC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6120"/>
          <a:stretch>
            <a:fillRect/>
          </a:stretch>
        </p:blipFill>
        <p:spPr>
          <a:xfrm>
            <a:off x="1272000" y="0"/>
            <a:ext cx="9474300" cy="6381000"/>
          </a:xfrm>
          <a:custGeom>
            <a:avLst/>
            <a:gdLst>
              <a:gd name="connsiteX0" fmla="*/ 0 w 9474300"/>
              <a:gd name="connsiteY0" fmla="*/ 0 h 6381000"/>
              <a:gd name="connsiteX1" fmla="*/ 9474300 w 9474300"/>
              <a:gd name="connsiteY1" fmla="*/ 0 h 6381000"/>
              <a:gd name="connsiteX2" fmla="*/ 9474300 w 9474300"/>
              <a:gd name="connsiteY2" fmla="*/ 6381000 h 6381000"/>
              <a:gd name="connsiteX3" fmla="*/ 0 w 9474300"/>
              <a:gd name="connsiteY3" fmla="*/ 6381000 h 6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74300" h="6381000">
                <a:moveTo>
                  <a:pt x="0" y="0"/>
                </a:moveTo>
                <a:lnTo>
                  <a:pt x="9474300" y="0"/>
                </a:lnTo>
                <a:lnTo>
                  <a:pt x="9474300" y="6381000"/>
                </a:lnTo>
                <a:lnTo>
                  <a:pt x="0" y="6381000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9062504-15A4-42DE-845E-42CDB9AA4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617132"/>
            <a:ext cx="8820150" cy="1656668"/>
          </a:xfrm>
        </p:spPr>
        <p:txBody>
          <a:bodyPr anchor="t" anchorCtr="0"/>
          <a:lstStyle>
            <a:lvl1pPr>
              <a:lnSpc>
                <a:spcPct val="100000"/>
              </a:lnSpc>
              <a:defRPr sz="4799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B6A05900-27A0-4454-9ED9-600F1432FDF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344463"/>
            <a:ext cx="2077492" cy="3677930"/>
          </a:xfrm>
        </p:spPr>
        <p:txBody>
          <a:bodyPr wrap="none" anchor="b" anchorCtr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23893">
                <a:solidFill>
                  <a:schemeClr val="tx1"/>
                </a:solidFill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23893">
                <a:solidFill>
                  <a:schemeClr val="bg1"/>
                </a:solidFill>
                <a:latin typeface="+mj-lt"/>
              </a:defRPr>
            </a:lvl2pPr>
            <a:lvl3pPr marL="0" indent="0">
              <a:spcAft>
                <a:spcPts val="0"/>
              </a:spcAft>
              <a:buNone/>
              <a:defRPr sz="23893">
                <a:solidFill>
                  <a:schemeClr val="bg1"/>
                </a:solidFill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23893">
                <a:solidFill>
                  <a:schemeClr val="bg1"/>
                </a:solidFill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23893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X</a:t>
            </a:r>
          </a:p>
        </p:txBody>
      </p:sp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8A79D3C8-C9A7-41B6-A03F-7EB25BD38B95}"/>
              </a:ext>
            </a:extLst>
          </p:cNvPr>
          <p:cNvSpPr/>
          <p:nvPr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1799" kern="0">
              <a:solidFill>
                <a:prstClr val="black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F055BAB-0F45-4B32-974C-0D5C13E7C9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9651919" y="379821"/>
            <a:ext cx="2132714" cy="381599"/>
          </a:xfrm>
          <a:prstGeom prst="rect">
            <a:avLst/>
          </a:prstGeom>
        </p:spPr>
      </p:pic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B0624D60-DAF7-47CA-AEAA-1F6D3D3F68EC}"/>
              </a:ext>
            </a:extLst>
          </p:cNvPr>
          <p:cNvSpPr/>
          <p:nvPr userDrawn="1"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1799" ker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374579"/>
      </p:ext>
    </p:extLst>
  </p:cSld>
  <p:clrMapOvr>
    <a:masterClrMapping/>
  </p:clrMapOvr>
  <p:transition spd="slow">
    <p:push dir="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19BD71-7858-4182-B665-B1B000CA7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FE08A8-E3E5-431E-A8A9-1E3F9BA680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844674"/>
            <a:ext cx="10117138" cy="442912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8394C23-917E-4B8C-BFF7-21B54DA45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C3170B6-152E-4A77-9854-50B7ECD5A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6863957"/>
      </p:ext>
    </p:extLst>
  </p:cSld>
  <p:clrMapOvr>
    <a:masterClrMapping/>
  </p:clrMapOvr>
  <p:transition spd="slow">
    <p:push dir="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19BD71-7858-4182-B665-B1B000CA7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FE08A8-E3E5-431E-A8A9-1E3F9BA680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844674"/>
            <a:ext cx="5399980" cy="442912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288A12D-FB13-4872-B1A8-27479FFAA3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4032" y="1844674"/>
            <a:ext cx="5399980" cy="442912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8394C23-917E-4B8C-BFF7-21B54DA45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C3170B6-152E-4A77-9854-50B7ECD5A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0151179"/>
      </p:ext>
    </p:extLst>
  </p:cSld>
  <p:clrMapOvr>
    <a:masterClrMapping/>
  </p:clrMapOvr>
  <p:transition spd="slow">
    <p:push dir="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und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64CCBE89-0F8A-4602-93B8-B2ECC82F0C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83339" y="1881188"/>
            <a:ext cx="5400675" cy="4392612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EE9452-62DD-4662-8A73-CC8B0A47F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96864"/>
            <a:ext cx="8784356" cy="504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B839A86-264D-430B-B88F-6278CA4832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9" y="1844675"/>
            <a:ext cx="5399980" cy="4429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060F2FB-0839-494C-B1B1-8A7A479F7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46D8022-A349-48B0-A00B-464F8483F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7897344"/>
      </p:ext>
    </p:extLst>
  </p:cSld>
  <p:clrMapOvr>
    <a:masterClrMapping/>
  </p:clrMapOvr>
  <p:transition spd="slow">
    <p:push dir="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und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64CCBE89-0F8A-4602-93B8-B2ECC82F0C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7989" y="1881188"/>
            <a:ext cx="5400675" cy="4392612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EE9452-62DD-4662-8A73-CC8B0A47F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96863"/>
            <a:ext cx="8784356" cy="504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B839A86-264D-430B-B88F-6278CA4832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3338" y="1844675"/>
            <a:ext cx="5400675" cy="442912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060F2FB-0839-494C-B1B1-8A7A479F7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46D8022-A349-48B0-A00B-464F8483F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0948669"/>
      </p:ext>
    </p:extLst>
  </p:cSld>
  <p:clrMapOvr>
    <a:masterClrMapping/>
  </p:clrMapOvr>
  <p:transition spd="slow">
    <p:push dir="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er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F8E346-97E6-4DB8-A0EA-E43564EEB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D042B2-C7E9-4B5C-AD50-55F966D22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A83611-03FD-49FB-9AD7-FABD7BF85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Bildplatzhalter 11">
            <a:extLst>
              <a:ext uri="{FF2B5EF4-FFF2-40B4-BE49-F238E27FC236}">
                <a16:creationId xmlns:a16="http://schemas.microsoft.com/office/drawing/2014/main" id="{5444CA1A-BB0E-4101-88A7-BF2A2A16FF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7989" y="1881188"/>
            <a:ext cx="2555664" cy="1727832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5" name="Bildplatzhalter 11">
            <a:extLst>
              <a:ext uri="{FF2B5EF4-FFF2-40B4-BE49-F238E27FC236}">
                <a16:creationId xmlns:a16="http://schemas.microsoft.com/office/drawing/2014/main" id="{BBC456EB-11B0-4F2E-964E-BB31D1253B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59696" y="1881188"/>
            <a:ext cx="2555664" cy="1727832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6" name="Bildplatzhalter 11">
            <a:extLst>
              <a:ext uri="{FF2B5EF4-FFF2-40B4-BE49-F238E27FC236}">
                <a16:creationId xmlns:a16="http://schemas.microsoft.com/office/drawing/2014/main" id="{61166AEC-D55F-4A66-9BD7-4A5E1188AA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11403" y="1881188"/>
            <a:ext cx="2555664" cy="1727832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7" name="Bildplatzhalter 11">
            <a:extLst>
              <a:ext uri="{FF2B5EF4-FFF2-40B4-BE49-F238E27FC236}">
                <a16:creationId xmlns:a16="http://schemas.microsoft.com/office/drawing/2014/main" id="{0BF7F625-91A6-48EE-83B1-06E56D5C72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228348" y="1881188"/>
            <a:ext cx="2555664" cy="1727832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6062C617-361B-47CC-AB35-F3DCF8C107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07989" y="3969060"/>
            <a:ext cx="2556001" cy="230474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047333BB-E722-46F2-833D-96CB1B13F74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48109" y="3969060"/>
            <a:ext cx="2556001" cy="230474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FFDA62BA-92A9-4C94-A93F-6C0E3035BA1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88229" y="3969060"/>
            <a:ext cx="2556001" cy="230474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E40C4AD6-5A0C-42EC-91D8-14F0F244EE4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228349" y="3969060"/>
            <a:ext cx="2556001" cy="230474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7416249"/>
      </p:ext>
    </p:extLst>
  </p:cSld>
  <p:clrMapOvr>
    <a:masterClrMapping/>
  </p:clrMapOvr>
  <p:transition spd="slow">
    <p:push dir="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F8E346-97E6-4DB8-A0EA-E43564EEB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96863"/>
            <a:ext cx="8784356" cy="504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D042B2-C7E9-4B5C-AD50-55F966D22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A83611-03FD-49FB-9AD7-FABD7BF85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Bildplatzhalter 11">
            <a:extLst>
              <a:ext uri="{FF2B5EF4-FFF2-40B4-BE49-F238E27FC236}">
                <a16:creationId xmlns:a16="http://schemas.microsoft.com/office/drawing/2014/main" id="{5444CA1A-BB0E-4101-88A7-BF2A2A16FF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7988" y="1881188"/>
            <a:ext cx="5400674" cy="3131988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5" name="Bildplatzhalter 11">
            <a:extLst>
              <a:ext uri="{FF2B5EF4-FFF2-40B4-BE49-F238E27FC236}">
                <a16:creationId xmlns:a16="http://schemas.microsoft.com/office/drawing/2014/main" id="{BBC456EB-11B0-4F2E-964E-BB31D1253B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83338" y="1881188"/>
            <a:ext cx="5400674" cy="3131988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116B46EE-E36F-445B-AA1E-0070C1F30F8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07989" y="5229200"/>
            <a:ext cx="5400675" cy="1044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723BBC4C-C0D4-48BB-8424-0EDA67550BC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83339" y="5229200"/>
            <a:ext cx="5400675" cy="1044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4161341027"/>
      </p:ext>
    </p:extLst>
  </p:cSld>
  <p:clrMapOvr>
    <a:masterClrMapping/>
  </p:clrMapOvr>
  <p:transition spd="slow">
    <p:push dir="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Bilder versetz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F8E346-97E6-4DB8-A0EA-E43564EEB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96863"/>
            <a:ext cx="8784356" cy="504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D042B2-C7E9-4B5C-AD50-55F966D22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A83611-03FD-49FB-9AD7-FABD7BF85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Bildplatzhalter 11">
            <a:extLst>
              <a:ext uri="{FF2B5EF4-FFF2-40B4-BE49-F238E27FC236}">
                <a16:creationId xmlns:a16="http://schemas.microsoft.com/office/drawing/2014/main" id="{5444CA1A-BB0E-4101-88A7-BF2A2A16FF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7988" y="1881188"/>
            <a:ext cx="5400674" cy="3131988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5" name="Bildplatzhalter 11">
            <a:extLst>
              <a:ext uri="{FF2B5EF4-FFF2-40B4-BE49-F238E27FC236}">
                <a16:creationId xmlns:a16="http://schemas.microsoft.com/office/drawing/2014/main" id="{BBC456EB-11B0-4F2E-964E-BB31D1253B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83338" y="3141812"/>
            <a:ext cx="5400674" cy="3131988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116B46EE-E36F-445B-AA1E-0070C1F30F8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07989" y="5229200"/>
            <a:ext cx="5400675" cy="1044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723BBC4C-C0D4-48BB-8424-0EDA67550BC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83339" y="1844677"/>
            <a:ext cx="5400675" cy="10811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970192480"/>
      </p:ext>
    </p:extLst>
  </p:cSld>
  <p:clrMapOvr>
    <a:masterClrMapping/>
  </p:clrMapOvr>
  <p:transition spd="slow">
    <p:push dir="u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F8E346-97E6-4DB8-A0EA-E43564EEB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tIns="0"/>
          <a:lstStyle>
            <a:lvl1pPr>
              <a:defRPr sz="2799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D042B2-C7E9-4B5C-AD50-55F966D22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A83611-03FD-49FB-9AD7-FABD7BF85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5046541"/>
      </p:ext>
    </p:extLst>
  </p:cSld>
  <p:clrMapOvr>
    <a:masterClrMapping/>
  </p:clrMapOvr>
  <p:transition spd="slow">
    <p:push dir="u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F5BC50-F9E1-4E10-ACFC-C796DE11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03D9D73-D242-4783-BF88-25B8A0E92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820935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 dunkel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F45372CA-F5A0-4B5C-8263-408D85F340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4498824 h 6858000"/>
              <a:gd name="connsiteX5" fmla="*/ 1562605 w 12192000"/>
              <a:gd name="connsiteY5" fmla="*/ 4498824 h 6858000"/>
              <a:gd name="connsiteX6" fmla="*/ 1717265 w 12192000"/>
              <a:gd name="connsiteY6" fmla="*/ 4448598 h 6858000"/>
              <a:gd name="connsiteX7" fmla="*/ 1775520 w 12192000"/>
              <a:gd name="connsiteY7" fmla="*/ 4305950 h 6858000"/>
              <a:gd name="connsiteX8" fmla="*/ 1717318 w 12192000"/>
              <a:gd name="connsiteY8" fmla="*/ 4163302 h 6858000"/>
              <a:gd name="connsiteX9" fmla="*/ 1562655 w 12192000"/>
              <a:gd name="connsiteY9" fmla="*/ 4113076 h 6858000"/>
              <a:gd name="connsiteX10" fmla="*/ 0 w 12192000"/>
              <a:gd name="connsiteY10" fmla="*/ 411307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4498824"/>
                </a:lnTo>
                <a:lnTo>
                  <a:pt x="1562605" y="4498824"/>
                </a:lnTo>
                <a:cubicBezTo>
                  <a:pt x="1626895" y="4498824"/>
                  <a:pt x="1678388" y="4482151"/>
                  <a:pt x="1717265" y="4448598"/>
                </a:cubicBezTo>
                <a:cubicBezTo>
                  <a:pt x="1756137" y="4415148"/>
                  <a:pt x="1775520" y="4367634"/>
                  <a:pt x="1775520" y="4305950"/>
                </a:cubicBezTo>
                <a:cubicBezTo>
                  <a:pt x="1775520" y="4244316"/>
                  <a:pt x="1756137" y="4196865"/>
                  <a:pt x="1717318" y="4163302"/>
                </a:cubicBezTo>
                <a:cubicBezTo>
                  <a:pt x="1678450" y="4129853"/>
                  <a:pt x="1626948" y="4113076"/>
                  <a:pt x="1562655" y="4113076"/>
                </a:cubicBezTo>
                <a:lnTo>
                  <a:pt x="0" y="4113076"/>
                </a:lnTo>
                <a:close/>
              </a:path>
            </a:pathLst>
          </a:custGeo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wrap="square" bIns="684000" anchor="ctr" anchorCtr="0">
            <a:noAutofit/>
          </a:bodyPr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CC3E297-351D-4502-B3F3-DF30BD7D3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1716727"/>
            <a:ext cx="8640762" cy="1784282"/>
          </a:xfrm>
        </p:spPr>
        <p:txBody>
          <a:bodyPr tIns="0" anchor="b" anchorCtr="0"/>
          <a:lstStyle>
            <a:lvl1pPr algn="l"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9EC0E72-5234-460C-8ED2-16920D4C6F5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989" y="4905164"/>
            <a:ext cx="5400674" cy="288000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Referent | Datum, Ort</a:t>
            </a:r>
          </a:p>
        </p:txBody>
      </p:sp>
      <p:sp>
        <p:nvSpPr>
          <p:cNvPr id="8" name="SmartArt-Platzhalter 4">
            <a:extLst>
              <a:ext uri="{FF2B5EF4-FFF2-40B4-BE49-F238E27FC236}">
                <a16:creationId xmlns:a16="http://schemas.microsoft.com/office/drawing/2014/main" id="{13CF1892-7C41-43B4-88FD-1187E8919913}"/>
              </a:ext>
            </a:extLst>
          </p:cNvPr>
          <p:cNvSpPr>
            <a:spLocks noGrp="1"/>
          </p:cNvSpPr>
          <p:nvPr>
            <p:ph type="dgm" sz="quarter" idx="14" hasCustomPrompt="1"/>
          </p:nvPr>
        </p:nvSpPr>
        <p:spPr>
          <a:xfrm>
            <a:off x="9645600" y="379819"/>
            <a:ext cx="2138400" cy="3816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vert="horz" lIns="0" tIns="0" rIns="0" bIns="0" rtlCol="0">
            <a:noAutofit/>
          </a:bodyPr>
          <a:lstStyle>
            <a:lvl1pPr>
              <a:defRPr lang="de-DE" dirty="0"/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9475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7296765-F480-4E07-BE38-2609333F34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7988" y="1844675"/>
            <a:ext cx="8640762" cy="4429125"/>
          </a:xfrm>
        </p:spPr>
        <p:txBody>
          <a:bodyPr/>
          <a:lstStyle>
            <a:lvl1pPr>
              <a:defRPr sz="2799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0"/>
              </a:spcAft>
              <a:defRPr>
                <a:solidFill>
                  <a:schemeClr val="tx2"/>
                </a:solidFill>
                <a:latin typeface="+mj-lt"/>
              </a:defRPr>
            </a:lvl2pPr>
            <a:lvl3pPr marL="0" indent="0">
              <a:buNone/>
              <a:defRPr lang="de-DE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69919" indent="-269919">
              <a:defRPr lang="de-DE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9838" indent="-269919"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0" name="Fußzeilenplatzhalter 2">
            <a:extLst>
              <a:ext uri="{FF2B5EF4-FFF2-40B4-BE49-F238E27FC236}">
                <a16:creationId xmlns:a16="http://schemas.microsoft.com/office/drawing/2014/main" id="{F0F76F0F-055D-4EAD-8960-570FE61FC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988" y="6543422"/>
            <a:ext cx="8640762" cy="143869"/>
          </a:xfrm>
        </p:spPr>
        <p:txBody>
          <a:bodyPr/>
          <a:lstStyle/>
          <a:p>
            <a:r>
              <a:rPr lang="de-DE"/>
              <a:t>Anlage Zur EnBW und NetzeBW Stellungnahme I Michael Stegmüller I 12.11.2024</a:t>
            </a:r>
          </a:p>
        </p:txBody>
      </p:sp>
      <p:sp>
        <p:nvSpPr>
          <p:cNvPr id="11" name="Foliennummernplatzhalter 3">
            <a:extLst>
              <a:ext uri="{FF2B5EF4-FFF2-40B4-BE49-F238E27FC236}">
                <a16:creationId xmlns:a16="http://schemas.microsoft.com/office/drawing/2014/main" id="{3D7E90DA-D98B-44D3-93E6-AEA4E803E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9850" y="6543420"/>
            <a:ext cx="281577" cy="143868"/>
          </a:xfrm>
        </p:spPr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5457624"/>
      </p:ext>
    </p:extLst>
  </p:cSld>
  <p:clrMapOvr>
    <a:masterClrMapping/>
  </p:clrMapOvr>
  <p:transition spd="slow">
    <p:push dir="u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ollflächiges Bild ohne Anschnitt hel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6">
            <a:extLst>
              <a:ext uri="{FF2B5EF4-FFF2-40B4-BE49-F238E27FC236}">
                <a16:creationId xmlns:a16="http://schemas.microsoft.com/office/drawing/2014/main" id="{61D46911-DF9A-4D66-8CB1-CB3CEB557B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wrap="square" bIns="684000" anchor="ctr" anchorCtr="0">
            <a:noAutofit/>
          </a:bodyPr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AF8E346-97E6-4DB8-A0EA-E43564EEB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620688"/>
            <a:ext cx="5975349" cy="1512168"/>
          </a:xfrm>
        </p:spPr>
        <p:txBody>
          <a:bodyPr tIns="36000"/>
          <a:lstStyle>
            <a:lvl1pPr>
              <a:lnSpc>
                <a:spcPct val="90000"/>
              </a:lnSpc>
              <a:defRPr sz="5398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D042B2-C7E9-4B5C-AD50-55F966D22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A83611-03FD-49FB-9AD7-FABD7BF85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D91D3283-C2F0-4AB9-946F-3BD8099E25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2168860"/>
            <a:ext cx="5975350" cy="1620180"/>
          </a:xfrm>
        </p:spPr>
        <p:txBody>
          <a:bodyPr/>
          <a:lstStyle>
            <a:lvl1pPr>
              <a:defRPr sz="1600" b="0">
                <a:solidFill>
                  <a:schemeClr val="tx1"/>
                </a:solidFill>
                <a:latin typeface="+mn-lt"/>
              </a:defRPr>
            </a:lvl1pPr>
            <a:lvl2pPr marL="269919" indent="-269919">
              <a:buClr>
                <a:schemeClr val="bg2"/>
              </a:buClr>
              <a:buFont typeface="Wingdings 2" panose="05020102010507070707" pitchFamily="18" charset="2"/>
              <a:buChar char=""/>
              <a:defRPr sz="1600">
                <a:solidFill>
                  <a:schemeClr val="tx1"/>
                </a:solidFill>
              </a:defRPr>
            </a:lvl2pPr>
            <a:lvl3pPr marL="539838">
              <a:buClr>
                <a:schemeClr val="accent1"/>
              </a:buClr>
              <a:defRPr sz="1600">
                <a:solidFill>
                  <a:schemeClr val="tx1"/>
                </a:solidFill>
              </a:defRPr>
            </a:lvl3pPr>
            <a:lvl4pPr marL="809757">
              <a:defRPr sz="1600">
                <a:solidFill>
                  <a:schemeClr val="tx1"/>
                </a:solidFill>
              </a:defRPr>
            </a:lvl4pPr>
            <a:lvl5pPr marL="1079676"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3751137"/>
      </p:ext>
    </p:extLst>
  </p:cSld>
  <p:clrMapOvr>
    <a:masterClrMapping/>
  </p:clrMapOvr>
  <p:transition spd="slow">
    <p:push dir="u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ollflächiges Bild ohne Anschnitt dunke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6">
            <a:extLst>
              <a:ext uri="{FF2B5EF4-FFF2-40B4-BE49-F238E27FC236}">
                <a16:creationId xmlns:a16="http://schemas.microsoft.com/office/drawing/2014/main" id="{61D46911-DF9A-4D66-8CB1-CB3CEB557B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wrap="square" bIns="684000" anchor="ctr" anchorCtr="0">
            <a:noAutofit/>
          </a:bodyPr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AF8E346-97E6-4DB8-A0EA-E43564EEB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620688"/>
            <a:ext cx="5975349" cy="1512168"/>
          </a:xfrm>
        </p:spPr>
        <p:txBody>
          <a:bodyPr tIns="36000"/>
          <a:lstStyle>
            <a:lvl1pPr>
              <a:lnSpc>
                <a:spcPct val="90000"/>
              </a:lnSpc>
              <a:defRPr sz="5398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D91D3283-C2F0-4AB9-946F-3BD8099E25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2168860"/>
            <a:ext cx="5975350" cy="1620180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+mn-lt"/>
              </a:defRPr>
            </a:lvl1pPr>
            <a:lvl2pPr marL="269919" indent="-269919">
              <a:buClr>
                <a:schemeClr val="bg2"/>
              </a:buClr>
              <a:buFont typeface="Wingdings 2" panose="05020102010507070707" pitchFamily="18" charset="2"/>
              <a:buChar char=""/>
              <a:defRPr sz="1600">
                <a:solidFill>
                  <a:schemeClr val="bg1"/>
                </a:solidFill>
              </a:defRPr>
            </a:lvl2pPr>
            <a:lvl3pPr marL="539838">
              <a:buClr>
                <a:schemeClr val="accent1"/>
              </a:buClr>
              <a:defRPr sz="1600">
                <a:solidFill>
                  <a:schemeClr val="bg1"/>
                </a:solidFill>
              </a:defRPr>
            </a:lvl3pPr>
            <a:lvl4pPr marL="809757">
              <a:defRPr sz="1600">
                <a:solidFill>
                  <a:schemeClr val="bg1"/>
                </a:solidFill>
              </a:defRPr>
            </a:lvl4pPr>
            <a:lvl5pPr marL="1079676"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id="{E168D8DB-F796-4068-ADEF-C0F20B643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988" y="6543422"/>
            <a:ext cx="8640762" cy="14386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Anlage Zur EnBW und NetzeBW Stellungnahme I Michael Stegmüller I 12.11.2024</a:t>
            </a:r>
            <a:endParaRPr lang="de-DE" dirty="0"/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CC1B128C-EBBB-455E-A39C-DBDBC5AAD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9850" y="6543420"/>
            <a:ext cx="281577" cy="14386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BFC357-94BC-44C8-B600-C5D15BBAA3C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524049"/>
      </p:ext>
    </p:extLst>
  </p:cSld>
  <p:clrMapOvr>
    <a:masterClrMapping/>
  </p:clrMapOvr>
  <p:transition spd="slow">
    <p:push dir="u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luss tiefenblau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36D94C97-8966-4A41-AE4C-F519D59831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53881"/>
          <a:stretch>
            <a:fillRect/>
          </a:stretch>
        </p:blipFill>
        <p:spPr>
          <a:xfrm>
            <a:off x="1272000" y="1396126"/>
            <a:ext cx="9474300" cy="5461874"/>
          </a:xfrm>
          <a:custGeom>
            <a:avLst/>
            <a:gdLst>
              <a:gd name="connsiteX0" fmla="*/ 0 w 9474300"/>
              <a:gd name="connsiteY0" fmla="*/ 0 h 5461874"/>
              <a:gd name="connsiteX1" fmla="*/ 9474300 w 9474300"/>
              <a:gd name="connsiteY1" fmla="*/ 0 h 5461874"/>
              <a:gd name="connsiteX2" fmla="*/ 9474300 w 9474300"/>
              <a:gd name="connsiteY2" fmla="*/ 5461874 h 5461874"/>
              <a:gd name="connsiteX3" fmla="*/ 0 w 9474300"/>
              <a:gd name="connsiteY3" fmla="*/ 5461874 h 5461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74300" h="5461874">
                <a:moveTo>
                  <a:pt x="0" y="0"/>
                </a:moveTo>
                <a:lnTo>
                  <a:pt x="9474300" y="0"/>
                </a:lnTo>
                <a:lnTo>
                  <a:pt x="9474300" y="5461874"/>
                </a:lnTo>
                <a:lnTo>
                  <a:pt x="0" y="5461874"/>
                </a:lnTo>
                <a:close/>
              </a:path>
            </a:pathLst>
          </a:custGeom>
        </p:spPr>
      </p:pic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6FCEDA72-1D5E-4AE0-BD89-1CF0272BA4ED}"/>
              </a:ext>
            </a:extLst>
          </p:cNvPr>
          <p:cNvSpPr/>
          <p:nvPr/>
        </p:nvSpPr>
        <p:spPr>
          <a:xfrm flipH="1">
            <a:off x="0" y="3151264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799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nBW DIN Pro"/>
              <a:ea typeface="+mn-ea"/>
              <a:cs typeface="+mn-cs"/>
            </a:endParaRP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4042A03-EDCB-4342-BC85-2D0233FC1FC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7989" y="3825044"/>
            <a:ext cx="3270329" cy="2448756"/>
          </a:xfrm>
        </p:spPr>
        <p:txBody>
          <a:bodyPr/>
          <a:lstStyle>
            <a:lvl1pPr>
              <a:spcAft>
                <a:spcPts val="0"/>
              </a:spcAft>
              <a:defRPr sz="1600">
                <a:solidFill>
                  <a:schemeClr val="bg1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bg1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bg1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bg1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5F4288F3-C68F-466B-A942-1B2139AC54C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98082" y="3825044"/>
            <a:ext cx="3269518" cy="2448756"/>
          </a:xfrm>
        </p:spPr>
        <p:txBody>
          <a:bodyPr/>
          <a:lstStyle>
            <a:lvl1pPr>
              <a:spcAft>
                <a:spcPts val="0"/>
              </a:spcAft>
              <a:defRPr sz="1600">
                <a:solidFill>
                  <a:schemeClr val="bg1"/>
                </a:solidFill>
              </a:defRPr>
            </a:lvl1pPr>
            <a:lvl2pPr>
              <a:spcAft>
                <a:spcPts val="600"/>
              </a:spcAft>
              <a:defRPr sz="1600">
                <a:solidFill>
                  <a:schemeClr val="bg1"/>
                </a:solidFill>
              </a:defRPr>
            </a:lvl2pPr>
            <a:lvl3pPr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>
              <a:spcAft>
                <a:spcPts val="600"/>
              </a:spcAft>
              <a:defRPr sz="1600">
                <a:solidFill>
                  <a:schemeClr val="bg1"/>
                </a:solidFill>
              </a:defRPr>
            </a:lvl4pPr>
            <a:lvl5pPr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6" name="Titel 1">
            <a:extLst>
              <a:ext uri="{FF2B5EF4-FFF2-40B4-BE49-F238E27FC236}">
                <a16:creationId xmlns:a16="http://schemas.microsoft.com/office/drawing/2014/main" id="{41AE2C6D-8CD1-41E2-B1D0-EA3AADE942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88" y="1536700"/>
            <a:ext cx="8640762" cy="1424248"/>
          </a:xfrm>
        </p:spPr>
        <p:txBody>
          <a:bodyPr anchor="b" anchorCtr="0"/>
          <a:lstStyle>
            <a:lvl1pPr>
              <a:defRPr sz="9597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Vielen Dank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46CED94-8FF9-476D-952A-3C79539AA2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9651919" y="379821"/>
            <a:ext cx="2132714" cy="381599"/>
          </a:xfrm>
          <a:prstGeom prst="rect">
            <a:avLst/>
          </a:prstGeom>
        </p:spPr>
      </p:pic>
      <p:sp>
        <p:nvSpPr>
          <p:cNvPr id="11" name="Freihandform: Form 10">
            <a:extLst>
              <a:ext uri="{FF2B5EF4-FFF2-40B4-BE49-F238E27FC236}">
                <a16:creationId xmlns:a16="http://schemas.microsoft.com/office/drawing/2014/main" id="{7E52066E-7251-44D0-8D69-A816E7D96687}"/>
              </a:ext>
            </a:extLst>
          </p:cNvPr>
          <p:cNvSpPr/>
          <p:nvPr userDrawn="1"/>
        </p:nvSpPr>
        <p:spPr>
          <a:xfrm flipH="1">
            <a:off x="0" y="3151264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799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nBW DIN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5435311"/>
      </p:ext>
    </p:extLst>
  </p:cSld>
  <p:clrMapOvr>
    <a:masterClrMapping/>
  </p:clrMapOvr>
  <p:transition spd="slow">
    <p:push dir="u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luss warmgr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465BC3E7-198D-4F9B-83F4-5FFCA06C18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6120"/>
          <a:stretch>
            <a:fillRect/>
          </a:stretch>
        </p:blipFill>
        <p:spPr>
          <a:xfrm>
            <a:off x="1272000" y="0"/>
            <a:ext cx="9474300" cy="6381000"/>
          </a:xfrm>
          <a:custGeom>
            <a:avLst/>
            <a:gdLst>
              <a:gd name="connsiteX0" fmla="*/ 0 w 9474300"/>
              <a:gd name="connsiteY0" fmla="*/ 0 h 6381000"/>
              <a:gd name="connsiteX1" fmla="*/ 9474300 w 9474300"/>
              <a:gd name="connsiteY1" fmla="*/ 0 h 6381000"/>
              <a:gd name="connsiteX2" fmla="*/ 9474300 w 9474300"/>
              <a:gd name="connsiteY2" fmla="*/ 6381000 h 6381000"/>
              <a:gd name="connsiteX3" fmla="*/ 0 w 9474300"/>
              <a:gd name="connsiteY3" fmla="*/ 6381000 h 6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74300" h="6381000">
                <a:moveTo>
                  <a:pt x="0" y="0"/>
                </a:moveTo>
                <a:lnTo>
                  <a:pt x="9474300" y="0"/>
                </a:lnTo>
                <a:lnTo>
                  <a:pt x="9474300" y="6381000"/>
                </a:lnTo>
                <a:lnTo>
                  <a:pt x="0" y="6381000"/>
                </a:lnTo>
                <a:close/>
              </a:path>
            </a:pathLst>
          </a:custGeom>
        </p:spPr>
      </p:pic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6FCEDA72-1D5E-4AE0-BD89-1CF0272BA4ED}"/>
              </a:ext>
            </a:extLst>
          </p:cNvPr>
          <p:cNvSpPr/>
          <p:nvPr/>
        </p:nvSpPr>
        <p:spPr>
          <a:xfrm flipH="1">
            <a:off x="0" y="3151264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799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nBW DIN Pro"/>
              <a:ea typeface="+mn-ea"/>
              <a:cs typeface="+mn-cs"/>
            </a:endParaRP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4042A03-EDCB-4342-BC85-2D0233FC1FC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7989" y="3825044"/>
            <a:ext cx="3270329" cy="2448756"/>
          </a:xfrm>
        </p:spPr>
        <p:txBody>
          <a:bodyPr/>
          <a:lstStyle>
            <a:lvl1pPr>
              <a:spcAft>
                <a:spcPts val="0"/>
              </a:spcAft>
              <a:defRPr sz="16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1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1"/>
                </a:solidFill>
              </a:defRPr>
            </a:lvl3pPr>
            <a:lvl4pPr>
              <a:spcAft>
                <a:spcPts val="600"/>
              </a:spcAft>
              <a:buClr>
                <a:schemeClr val="accent1">
                  <a:lumMod val="90000"/>
                </a:schemeClr>
              </a:buClr>
              <a:defRPr>
                <a:solidFill>
                  <a:schemeClr val="tx1"/>
                </a:solidFill>
              </a:defRPr>
            </a:lvl4pPr>
            <a:lvl5pPr>
              <a:spcAft>
                <a:spcPts val="600"/>
              </a:spcAft>
              <a:buClr>
                <a:schemeClr val="accent1">
                  <a:lumMod val="90000"/>
                </a:schemeClr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5F4288F3-C68F-466B-A942-1B2139AC54C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98082" y="3825044"/>
            <a:ext cx="3269518" cy="2448756"/>
          </a:xfrm>
        </p:spPr>
        <p:txBody>
          <a:bodyPr/>
          <a:lstStyle>
            <a:lvl1pPr>
              <a:spcAft>
                <a:spcPts val="0"/>
              </a:spcAft>
              <a:defRPr sz="16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>
              <a:spcAft>
                <a:spcPts val="600"/>
              </a:spcAft>
              <a:defRPr sz="1600">
                <a:solidFill>
                  <a:schemeClr val="tx1"/>
                </a:solidFill>
              </a:defRPr>
            </a:lvl3pPr>
            <a:lvl4pPr>
              <a:spcAft>
                <a:spcPts val="600"/>
              </a:spcAft>
              <a:defRPr sz="1600">
                <a:solidFill>
                  <a:schemeClr val="tx1"/>
                </a:solidFill>
              </a:defRPr>
            </a:lvl4pPr>
            <a:lvl5pPr>
              <a:spcAft>
                <a:spcPts val="600"/>
              </a:spcAft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6" name="Titel 1">
            <a:extLst>
              <a:ext uri="{FF2B5EF4-FFF2-40B4-BE49-F238E27FC236}">
                <a16:creationId xmlns:a16="http://schemas.microsoft.com/office/drawing/2014/main" id="{41AE2C6D-8CD1-41E2-B1D0-EA3AADE942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88" y="1536700"/>
            <a:ext cx="8640762" cy="1424248"/>
          </a:xfrm>
        </p:spPr>
        <p:txBody>
          <a:bodyPr anchor="b" anchorCtr="0"/>
          <a:lstStyle>
            <a:lvl1pPr>
              <a:defRPr sz="9597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Vielen Dank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534E419-2D9D-45E0-8C5B-07B76ACF1B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9651919" y="379821"/>
            <a:ext cx="2132714" cy="381599"/>
          </a:xfrm>
          <a:prstGeom prst="rect">
            <a:avLst/>
          </a:prstGeom>
        </p:spPr>
      </p:pic>
      <p:sp>
        <p:nvSpPr>
          <p:cNvPr id="11" name="Freihandform: Form 10">
            <a:extLst>
              <a:ext uri="{FF2B5EF4-FFF2-40B4-BE49-F238E27FC236}">
                <a16:creationId xmlns:a16="http://schemas.microsoft.com/office/drawing/2014/main" id="{4587CA48-264C-462E-A519-745EF9F7CC46}"/>
              </a:ext>
            </a:extLst>
          </p:cNvPr>
          <p:cNvSpPr/>
          <p:nvPr userDrawn="1"/>
        </p:nvSpPr>
        <p:spPr>
          <a:xfrm flipH="1">
            <a:off x="0" y="3151264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799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nBW DIN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3159730"/>
      </p:ext>
    </p:extLst>
  </p:cSld>
  <p:clrMapOvr>
    <a:masterClrMapping/>
  </p:clrMapOvr>
  <p:transition spd="slow">
    <p:push dir="u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ohne Bild tiefenblau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85033292-F3AB-C9CC-70CA-E8FA37300498}"/>
              </a:ext>
            </a:extLst>
          </p:cNvPr>
          <p:cNvSpPr/>
          <p:nvPr userDrawn="1"/>
        </p:nvSpPr>
        <p:spPr>
          <a:xfrm>
            <a:off x="1246434" y="0"/>
            <a:ext cx="9529567" cy="6273801"/>
          </a:xfrm>
          <a:custGeom>
            <a:avLst/>
            <a:gdLst>
              <a:gd name="connsiteX0" fmla="*/ 734598 w 9529567"/>
              <a:gd name="connsiteY0" fmla="*/ 0 h 6273801"/>
              <a:gd name="connsiteX1" fmla="*/ 7516279 w 9529567"/>
              <a:gd name="connsiteY1" fmla="*/ 0 h 6273801"/>
              <a:gd name="connsiteX2" fmla="*/ 7516279 w 9529567"/>
              <a:gd name="connsiteY2" fmla="*/ 1426072 h 6273801"/>
              <a:gd name="connsiteX3" fmla="*/ 3517334 w 9529567"/>
              <a:gd name="connsiteY3" fmla="*/ 1426072 h 6273801"/>
              <a:gd name="connsiteX4" fmla="*/ 2104084 w 9529567"/>
              <a:gd name="connsiteY4" fmla="*/ 2843283 h 6273801"/>
              <a:gd name="connsiteX5" fmla="*/ 3517334 w 9529567"/>
              <a:gd name="connsiteY5" fmla="*/ 4260493 h 6273801"/>
              <a:gd name="connsiteX6" fmla="*/ 9529567 w 9529567"/>
              <a:gd name="connsiteY6" fmla="*/ 4260493 h 6273801"/>
              <a:gd name="connsiteX7" fmla="*/ 9529567 w 9529567"/>
              <a:gd name="connsiteY7" fmla="*/ 6273801 h 6273801"/>
              <a:gd name="connsiteX8" fmla="*/ 3426539 w 9529567"/>
              <a:gd name="connsiteY8" fmla="*/ 6273801 h 6273801"/>
              <a:gd name="connsiteX9" fmla="*/ 0 w 9529567"/>
              <a:gd name="connsiteY9" fmla="*/ 2843283 h 6273801"/>
              <a:gd name="connsiteX10" fmla="*/ 1093492 w 9529567"/>
              <a:gd name="connsiteY10" fmla="*/ 415471 h 6273801"/>
              <a:gd name="connsiteX11" fmla="*/ 869696 w 9529567"/>
              <a:gd name="connsiteY11" fmla="*/ 172235 h 627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29567" h="6273801">
                <a:moveTo>
                  <a:pt x="734598" y="0"/>
                </a:moveTo>
                <a:lnTo>
                  <a:pt x="7516279" y="0"/>
                </a:lnTo>
                <a:lnTo>
                  <a:pt x="7516279" y="1426072"/>
                </a:lnTo>
                <a:lnTo>
                  <a:pt x="3517334" y="1426072"/>
                </a:lnTo>
                <a:cubicBezTo>
                  <a:pt x="2735704" y="1426072"/>
                  <a:pt x="2104084" y="2061646"/>
                  <a:pt x="2104084" y="2843283"/>
                </a:cubicBezTo>
                <a:cubicBezTo>
                  <a:pt x="2104084" y="3624919"/>
                  <a:pt x="2735704" y="4260493"/>
                  <a:pt x="3517334" y="4260493"/>
                </a:cubicBezTo>
                <a:lnTo>
                  <a:pt x="9529567" y="4260493"/>
                </a:lnTo>
                <a:lnTo>
                  <a:pt x="9529567" y="6273801"/>
                </a:lnTo>
                <a:lnTo>
                  <a:pt x="3426539" y="6273801"/>
                </a:lnTo>
                <a:cubicBezTo>
                  <a:pt x="1531679" y="6273801"/>
                  <a:pt x="0" y="4738161"/>
                  <a:pt x="0" y="2843283"/>
                </a:cubicBezTo>
                <a:cubicBezTo>
                  <a:pt x="0" y="1895844"/>
                  <a:pt x="477663" y="1039202"/>
                  <a:pt x="1093492" y="415471"/>
                </a:cubicBezTo>
                <a:cubicBezTo>
                  <a:pt x="1016514" y="337998"/>
                  <a:pt x="941694" y="256824"/>
                  <a:pt x="869696" y="172235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736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69F9524A-8D90-310E-E7A7-3BEF8A910BCA}"/>
              </a:ext>
            </a:extLst>
          </p:cNvPr>
          <p:cNvSpPr/>
          <p:nvPr userDrawn="1"/>
        </p:nvSpPr>
        <p:spPr>
          <a:xfrm>
            <a:off x="6240016" y="4251960"/>
            <a:ext cx="2021840" cy="202184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CC3E297-351D-4502-B3F3-DF30BD7D3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1716727"/>
            <a:ext cx="8640762" cy="1784282"/>
          </a:xfrm>
        </p:spPr>
        <p:txBody>
          <a:bodyPr tIns="0" anchor="b" anchorCtr="0"/>
          <a:lstStyle>
            <a:lvl1pPr algn="l"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9EC0E72-5234-460C-8ED2-16920D4C6F5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989" y="4905164"/>
            <a:ext cx="5400674" cy="288000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Referent | Datum, Ort</a:t>
            </a: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62A8A6C6-E707-43C9-99C3-A494EA2D5E50}"/>
              </a:ext>
            </a:extLst>
          </p:cNvPr>
          <p:cNvSpPr>
            <a:spLocks noChangeAspect="1"/>
          </p:cNvSpPr>
          <p:nvPr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kern="0">
              <a:solidFill>
                <a:prstClr val="black"/>
              </a:solidFill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2CBC8FE9-7840-4A23-852A-4F5EE3F451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651918" y="379819"/>
            <a:ext cx="2132714" cy="381599"/>
          </a:xfrm>
          <a:prstGeom prst="rect">
            <a:avLst/>
          </a:prstGeom>
        </p:spPr>
      </p:pic>
      <p:sp>
        <p:nvSpPr>
          <p:cNvPr id="11" name="Freihandform: Form 10">
            <a:extLst>
              <a:ext uri="{FF2B5EF4-FFF2-40B4-BE49-F238E27FC236}">
                <a16:creationId xmlns:a16="http://schemas.microsoft.com/office/drawing/2014/main" id="{D2644276-7A07-48BA-911D-C588031B6791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ker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728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ohne Bild warmgr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5595DBE0-EE4F-92F9-EC78-6F1C89F70FB7}"/>
              </a:ext>
            </a:extLst>
          </p:cNvPr>
          <p:cNvSpPr/>
          <p:nvPr userDrawn="1"/>
        </p:nvSpPr>
        <p:spPr>
          <a:xfrm>
            <a:off x="1246434" y="0"/>
            <a:ext cx="9529567" cy="6273801"/>
          </a:xfrm>
          <a:custGeom>
            <a:avLst/>
            <a:gdLst>
              <a:gd name="connsiteX0" fmla="*/ 734598 w 9529567"/>
              <a:gd name="connsiteY0" fmla="*/ 0 h 6273801"/>
              <a:gd name="connsiteX1" fmla="*/ 7516279 w 9529567"/>
              <a:gd name="connsiteY1" fmla="*/ 0 h 6273801"/>
              <a:gd name="connsiteX2" fmla="*/ 7516279 w 9529567"/>
              <a:gd name="connsiteY2" fmla="*/ 1426072 h 6273801"/>
              <a:gd name="connsiteX3" fmla="*/ 3517334 w 9529567"/>
              <a:gd name="connsiteY3" fmla="*/ 1426072 h 6273801"/>
              <a:gd name="connsiteX4" fmla="*/ 2104084 w 9529567"/>
              <a:gd name="connsiteY4" fmla="*/ 2843283 h 6273801"/>
              <a:gd name="connsiteX5" fmla="*/ 3517334 w 9529567"/>
              <a:gd name="connsiteY5" fmla="*/ 4260493 h 6273801"/>
              <a:gd name="connsiteX6" fmla="*/ 9529567 w 9529567"/>
              <a:gd name="connsiteY6" fmla="*/ 4260493 h 6273801"/>
              <a:gd name="connsiteX7" fmla="*/ 9529567 w 9529567"/>
              <a:gd name="connsiteY7" fmla="*/ 6273801 h 6273801"/>
              <a:gd name="connsiteX8" fmla="*/ 3426539 w 9529567"/>
              <a:gd name="connsiteY8" fmla="*/ 6273801 h 6273801"/>
              <a:gd name="connsiteX9" fmla="*/ 0 w 9529567"/>
              <a:gd name="connsiteY9" fmla="*/ 2843283 h 6273801"/>
              <a:gd name="connsiteX10" fmla="*/ 1093492 w 9529567"/>
              <a:gd name="connsiteY10" fmla="*/ 415471 h 6273801"/>
              <a:gd name="connsiteX11" fmla="*/ 869696 w 9529567"/>
              <a:gd name="connsiteY11" fmla="*/ 172235 h 627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29567" h="6273801">
                <a:moveTo>
                  <a:pt x="734598" y="0"/>
                </a:moveTo>
                <a:lnTo>
                  <a:pt x="7516279" y="0"/>
                </a:lnTo>
                <a:lnTo>
                  <a:pt x="7516279" y="1426072"/>
                </a:lnTo>
                <a:lnTo>
                  <a:pt x="3517334" y="1426072"/>
                </a:lnTo>
                <a:cubicBezTo>
                  <a:pt x="2735704" y="1426072"/>
                  <a:pt x="2104084" y="2061646"/>
                  <a:pt x="2104084" y="2843283"/>
                </a:cubicBezTo>
                <a:cubicBezTo>
                  <a:pt x="2104084" y="3624919"/>
                  <a:pt x="2735704" y="4260493"/>
                  <a:pt x="3517334" y="4260493"/>
                </a:cubicBezTo>
                <a:lnTo>
                  <a:pt x="9529567" y="4260493"/>
                </a:lnTo>
                <a:lnTo>
                  <a:pt x="9529567" y="6273801"/>
                </a:lnTo>
                <a:lnTo>
                  <a:pt x="3426539" y="6273801"/>
                </a:lnTo>
                <a:cubicBezTo>
                  <a:pt x="1531679" y="6273801"/>
                  <a:pt x="0" y="4738161"/>
                  <a:pt x="0" y="2843283"/>
                </a:cubicBezTo>
                <a:cubicBezTo>
                  <a:pt x="0" y="1895844"/>
                  <a:pt x="477663" y="1039202"/>
                  <a:pt x="1093492" y="415471"/>
                </a:cubicBezTo>
                <a:cubicBezTo>
                  <a:pt x="1016514" y="337998"/>
                  <a:pt x="941694" y="256824"/>
                  <a:pt x="869696" y="172235"/>
                </a:cubicBezTo>
                <a:close/>
              </a:path>
            </a:pathLst>
          </a:custGeom>
          <a:solidFill>
            <a:schemeClr val="accent1">
              <a:lumMod val="90000"/>
            </a:schemeClr>
          </a:solidFill>
          <a:ln w="736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486F9352-8282-325A-F5FD-3A69C8B44B05}"/>
              </a:ext>
            </a:extLst>
          </p:cNvPr>
          <p:cNvSpPr/>
          <p:nvPr userDrawn="1"/>
        </p:nvSpPr>
        <p:spPr>
          <a:xfrm>
            <a:off x="6240016" y="4251960"/>
            <a:ext cx="2021840" cy="202184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CC3E297-351D-4502-B3F3-DF30BD7D3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1716727"/>
            <a:ext cx="8640762" cy="1784282"/>
          </a:xfrm>
        </p:spPr>
        <p:txBody>
          <a:bodyPr tIns="0" anchor="b" anchorCtr="0"/>
          <a:lstStyle>
            <a:lvl1pPr algn="l">
              <a:lnSpc>
                <a:spcPct val="90000"/>
              </a:lnSpc>
              <a:defRPr sz="64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9EC0E72-5234-460C-8ED2-16920D4C6F5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989" y="4905164"/>
            <a:ext cx="5400674" cy="288000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Referent | Datum, Ort</a:t>
            </a: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62A8A6C6-E707-43C9-99C3-A494EA2D5E50}"/>
              </a:ext>
            </a:extLst>
          </p:cNvPr>
          <p:cNvSpPr/>
          <p:nvPr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kern="0">
              <a:solidFill>
                <a:prstClr val="black"/>
              </a:solidFill>
            </a:endParaRP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8119E682-7F73-42F5-A3DA-5DCE6434CE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651918" y="379819"/>
            <a:ext cx="2132714" cy="381599"/>
          </a:xfrm>
          <a:prstGeom prst="rect">
            <a:avLst/>
          </a:prstGeom>
        </p:spPr>
      </p:pic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6A87932C-4D22-4141-B519-E07D846D4123}"/>
              </a:ext>
            </a:extLst>
          </p:cNvPr>
          <p:cNvSpPr/>
          <p:nvPr userDrawn="1"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ker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18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 hell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Bildplatzhalter 24">
            <a:extLst>
              <a:ext uri="{FF2B5EF4-FFF2-40B4-BE49-F238E27FC236}">
                <a16:creationId xmlns:a16="http://schemas.microsoft.com/office/drawing/2014/main" id="{480EABB2-4EFD-4E1C-AAAC-6D32FA2099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4498824 h 6858000"/>
              <a:gd name="connsiteX5" fmla="*/ 1562605 w 12192000"/>
              <a:gd name="connsiteY5" fmla="*/ 4498824 h 6858000"/>
              <a:gd name="connsiteX6" fmla="*/ 1717265 w 12192000"/>
              <a:gd name="connsiteY6" fmla="*/ 4448598 h 6858000"/>
              <a:gd name="connsiteX7" fmla="*/ 1775520 w 12192000"/>
              <a:gd name="connsiteY7" fmla="*/ 4305950 h 6858000"/>
              <a:gd name="connsiteX8" fmla="*/ 1717318 w 12192000"/>
              <a:gd name="connsiteY8" fmla="*/ 4163302 h 6858000"/>
              <a:gd name="connsiteX9" fmla="*/ 1562655 w 12192000"/>
              <a:gd name="connsiteY9" fmla="*/ 4113076 h 6858000"/>
              <a:gd name="connsiteX10" fmla="*/ 0 w 12192000"/>
              <a:gd name="connsiteY10" fmla="*/ 411307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4498824"/>
                </a:lnTo>
                <a:lnTo>
                  <a:pt x="1562605" y="4498824"/>
                </a:lnTo>
                <a:cubicBezTo>
                  <a:pt x="1626895" y="4498824"/>
                  <a:pt x="1678388" y="4482151"/>
                  <a:pt x="1717265" y="4448598"/>
                </a:cubicBezTo>
                <a:cubicBezTo>
                  <a:pt x="1756137" y="4415148"/>
                  <a:pt x="1775520" y="4367634"/>
                  <a:pt x="1775520" y="4305950"/>
                </a:cubicBezTo>
                <a:cubicBezTo>
                  <a:pt x="1775520" y="4244316"/>
                  <a:pt x="1756137" y="4196865"/>
                  <a:pt x="1717318" y="4163302"/>
                </a:cubicBezTo>
                <a:cubicBezTo>
                  <a:pt x="1678450" y="4129853"/>
                  <a:pt x="1626948" y="4113076"/>
                  <a:pt x="1562655" y="4113076"/>
                </a:cubicBezTo>
                <a:lnTo>
                  <a:pt x="0" y="4113076"/>
                </a:lnTo>
                <a:close/>
              </a:path>
            </a:pathLst>
          </a:custGeo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wrap="square" bIns="684000" anchor="ctr" anchorCtr="0">
            <a:noAutofit/>
          </a:bodyPr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CC3E297-351D-4502-B3F3-DF30BD7D3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1716727"/>
            <a:ext cx="8640762" cy="1784282"/>
          </a:xfrm>
        </p:spPr>
        <p:txBody>
          <a:bodyPr tIns="0" anchor="b" anchorCtr="0"/>
          <a:lstStyle>
            <a:lvl1pPr algn="l">
              <a:lnSpc>
                <a:spcPct val="90000"/>
              </a:lnSpc>
              <a:defRPr sz="64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9EC0E72-5234-460C-8ED2-16920D4C6F5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989" y="4905164"/>
            <a:ext cx="5400674" cy="288000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Referent | Datum, Ort</a:t>
            </a:r>
          </a:p>
        </p:txBody>
      </p:sp>
      <p:sp>
        <p:nvSpPr>
          <p:cNvPr id="6" name="SmartArt-Platzhalter 4">
            <a:extLst>
              <a:ext uri="{FF2B5EF4-FFF2-40B4-BE49-F238E27FC236}">
                <a16:creationId xmlns:a16="http://schemas.microsoft.com/office/drawing/2014/main" id="{9F6B3F47-0139-455D-B7FF-692677046D55}"/>
              </a:ext>
            </a:extLst>
          </p:cNvPr>
          <p:cNvSpPr>
            <a:spLocks noGrp="1"/>
          </p:cNvSpPr>
          <p:nvPr>
            <p:ph type="dgm" sz="quarter" idx="14" hasCustomPrompt="1"/>
          </p:nvPr>
        </p:nvSpPr>
        <p:spPr>
          <a:xfrm>
            <a:off x="9645600" y="379819"/>
            <a:ext cx="2138400" cy="3816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vert="horz" lIns="0" tIns="0" rIns="0" bIns="0" rtlCol="0">
            <a:noAutofit/>
          </a:bodyPr>
          <a:lstStyle>
            <a:lvl1pPr>
              <a:defRPr lang="de-DE" dirty="0"/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7994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 dunkel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F45372CA-F5A0-4B5C-8263-408D85F340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4498824 h 6858000"/>
              <a:gd name="connsiteX5" fmla="*/ 1562605 w 12192000"/>
              <a:gd name="connsiteY5" fmla="*/ 4498824 h 6858000"/>
              <a:gd name="connsiteX6" fmla="*/ 1717265 w 12192000"/>
              <a:gd name="connsiteY6" fmla="*/ 4448598 h 6858000"/>
              <a:gd name="connsiteX7" fmla="*/ 1775520 w 12192000"/>
              <a:gd name="connsiteY7" fmla="*/ 4305950 h 6858000"/>
              <a:gd name="connsiteX8" fmla="*/ 1717318 w 12192000"/>
              <a:gd name="connsiteY8" fmla="*/ 4163302 h 6858000"/>
              <a:gd name="connsiteX9" fmla="*/ 1562655 w 12192000"/>
              <a:gd name="connsiteY9" fmla="*/ 4113076 h 6858000"/>
              <a:gd name="connsiteX10" fmla="*/ 0 w 12192000"/>
              <a:gd name="connsiteY10" fmla="*/ 411307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4498824"/>
                </a:lnTo>
                <a:lnTo>
                  <a:pt x="1562605" y="4498824"/>
                </a:lnTo>
                <a:cubicBezTo>
                  <a:pt x="1626895" y="4498824"/>
                  <a:pt x="1678388" y="4482151"/>
                  <a:pt x="1717265" y="4448598"/>
                </a:cubicBezTo>
                <a:cubicBezTo>
                  <a:pt x="1756137" y="4415148"/>
                  <a:pt x="1775520" y="4367634"/>
                  <a:pt x="1775520" y="4305950"/>
                </a:cubicBezTo>
                <a:cubicBezTo>
                  <a:pt x="1775520" y="4244316"/>
                  <a:pt x="1756137" y="4196865"/>
                  <a:pt x="1717318" y="4163302"/>
                </a:cubicBezTo>
                <a:cubicBezTo>
                  <a:pt x="1678450" y="4129853"/>
                  <a:pt x="1626948" y="4113076"/>
                  <a:pt x="1562655" y="4113076"/>
                </a:cubicBezTo>
                <a:lnTo>
                  <a:pt x="0" y="4113076"/>
                </a:lnTo>
                <a:close/>
              </a:path>
            </a:pathLst>
          </a:custGeo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wrap="square" bIns="684000" anchor="ctr" anchorCtr="0">
            <a:noAutofit/>
          </a:bodyPr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CC3E297-351D-4502-B3F3-DF30BD7D3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1716727"/>
            <a:ext cx="8640762" cy="1784282"/>
          </a:xfrm>
        </p:spPr>
        <p:txBody>
          <a:bodyPr tIns="0" anchor="b" anchorCtr="0"/>
          <a:lstStyle>
            <a:lvl1pPr algn="l"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9EC0E72-5234-460C-8ED2-16920D4C6F5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989" y="4905164"/>
            <a:ext cx="5400674" cy="288000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Referent | Datum, Ort</a:t>
            </a:r>
          </a:p>
        </p:txBody>
      </p:sp>
      <p:sp>
        <p:nvSpPr>
          <p:cNvPr id="8" name="SmartArt-Platzhalter 4">
            <a:extLst>
              <a:ext uri="{FF2B5EF4-FFF2-40B4-BE49-F238E27FC236}">
                <a16:creationId xmlns:a16="http://schemas.microsoft.com/office/drawing/2014/main" id="{13CF1892-7C41-43B4-88FD-1187E8919913}"/>
              </a:ext>
            </a:extLst>
          </p:cNvPr>
          <p:cNvSpPr>
            <a:spLocks noGrp="1"/>
          </p:cNvSpPr>
          <p:nvPr>
            <p:ph type="dgm" sz="quarter" idx="14" hasCustomPrompt="1"/>
          </p:nvPr>
        </p:nvSpPr>
        <p:spPr>
          <a:xfrm>
            <a:off x="9645600" y="379819"/>
            <a:ext cx="2138400" cy="3816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vert="horz" lIns="0" tIns="0" rIns="0" bIns="0" rtlCol="0">
            <a:noAutofit/>
          </a:bodyPr>
          <a:lstStyle>
            <a:lvl1pPr>
              <a:defRPr lang="de-DE" dirty="0"/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5802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genda tiefenblau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2B90C024-01E0-F0E6-BCFF-9E636E90380C}"/>
              </a:ext>
            </a:extLst>
          </p:cNvPr>
          <p:cNvSpPr/>
          <p:nvPr userDrawn="1"/>
        </p:nvSpPr>
        <p:spPr>
          <a:xfrm>
            <a:off x="1274290" y="1485002"/>
            <a:ext cx="9451359" cy="5372999"/>
          </a:xfrm>
          <a:custGeom>
            <a:avLst/>
            <a:gdLst>
              <a:gd name="connsiteX0" fmla="*/ 3399827 w 9451359"/>
              <a:gd name="connsiteY0" fmla="*/ 0 h 5372999"/>
              <a:gd name="connsiteX1" fmla="*/ 9451359 w 9451359"/>
              <a:gd name="connsiteY1" fmla="*/ 0 h 5372999"/>
              <a:gd name="connsiteX2" fmla="*/ 9451359 w 9451359"/>
              <a:gd name="connsiteY2" fmla="*/ 2001529 h 5372999"/>
              <a:gd name="connsiteX3" fmla="*/ 3489914 w 9451359"/>
              <a:gd name="connsiteY3" fmla="*/ 2001529 h 5372999"/>
              <a:gd name="connsiteX4" fmla="*/ 2087681 w 9451359"/>
              <a:gd name="connsiteY4" fmla="*/ 3407691 h 5372999"/>
              <a:gd name="connsiteX5" fmla="*/ 3489914 w 9451359"/>
              <a:gd name="connsiteY5" fmla="*/ 4813854 h 5372999"/>
              <a:gd name="connsiteX6" fmla="*/ 7457684 w 9451359"/>
              <a:gd name="connsiteY6" fmla="*/ 4813854 h 5372999"/>
              <a:gd name="connsiteX7" fmla="*/ 7457684 w 9451359"/>
              <a:gd name="connsiteY7" fmla="*/ 5372999 h 5372999"/>
              <a:gd name="connsiteX8" fmla="*/ 710430 w 9451359"/>
              <a:gd name="connsiteY8" fmla="*/ 5372999 h 5372999"/>
              <a:gd name="connsiteX9" fmla="*/ 657664 w 9451359"/>
              <a:gd name="connsiteY9" fmla="*/ 5305728 h 5372999"/>
              <a:gd name="connsiteX10" fmla="*/ 0 w 9451359"/>
              <a:gd name="connsiteY10" fmla="*/ 3403774 h 5372999"/>
              <a:gd name="connsiteX11" fmla="*/ 3399827 w 9451359"/>
              <a:gd name="connsiteY11" fmla="*/ 0 h 5372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451359" h="5372999">
                <a:moveTo>
                  <a:pt x="3399827" y="0"/>
                </a:moveTo>
                <a:lnTo>
                  <a:pt x="9451359" y="0"/>
                </a:lnTo>
                <a:lnTo>
                  <a:pt x="9451359" y="2001529"/>
                </a:lnTo>
                <a:lnTo>
                  <a:pt x="3489914" y="2001529"/>
                </a:lnTo>
                <a:cubicBezTo>
                  <a:pt x="2714377" y="2001529"/>
                  <a:pt x="2087681" y="2632148"/>
                  <a:pt x="2087681" y="3407691"/>
                </a:cubicBezTo>
                <a:cubicBezTo>
                  <a:pt x="2087681" y="4183235"/>
                  <a:pt x="2714377" y="4813854"/>
                  <a:pt x="3489914" y="4813854"/>
                </a:cubicBezTo>
                <a:lnTo>
                  <a:pt x="7457684" y="4813854"/>
                </a:lnTo>
                <a:lnTo>
                  <a:pt x="7457684" y="5372999"/>
                </a:lnTo>
                <a:lnTo>
                  <a:pt x="710430" y="5372999"/>
                </a:lnTo>
                <a:lnTo>
                  <a:pt x="657664" y="5305728"/>
                </a:lnTo>
                <a:cubicBezTo>
                  <a:pt x="266591" y="4763179"/>
                  <a:pt x="0" y="4108814"/>
                  <a:pt x="0" y="3403774"/>
                </a:cubicBezTo>
                <a:cubicBezTo>
                  <a:pt x="0" y="1523669"/>
                  <a:pt x="1519739" y="0"/>
                  <a:pt x="3399827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736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7882BD-5DEB-44A9-A9DE-F49FC3848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3BD4BA5-4266-4829-B268-C9ADBED0A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844675"/>
            <a:ext cx="5400676" cy="4429125"/>
          </a:xfrm>
        </p:spPr>
        <p:txBody>
          <a:bodyPr/>
          <a:lstStyle>
            <a:lvl1pPr marL="450000" indent="-450000">
              <a:buClr>
                <a:schemeClr val="bg2"/>
              </a:buClr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449263" indent="-1588">
              <a:defRPr sz="1800">
                <a:solidFill>
                  <a:schemeClr val="bg1"/>
                </a:solidFill>
                <a:latin typeface="+mj-lt"/>
              </a:defRPr>
            </a:lvl2pPr>
            <a:lvl3pPr marL="720000" indent="-270000">
              <a:defRPr sz="1800">
                <a:solidFill>
                  <a:schemeClr val="bg1"/>
                </a:solidFill>
                <a:latin typeface="+mj-lt"/>
              </a:defRPr>
            </a:lvl3pPr>
            <a:lvl4pPr marL="990600" indent="-270000">
              <a:defRPr sz="1800">
                <a:solidFill>
                  <a:schemeClr val="bg1"/>
                </a:solidFill>
                <a:latin typeface="+mj-lt"/>
              </a:defRPr>
            </a:lvl4pPr>
            <a:lvl5pPr marL="1260000" indent="-270000">
              <a:defRPr sz="18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78DAEF5-509B-4E69-B18E-1D57173E5EA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096000" y="1844675"/>
            <a:ext cx="5400676" cy="4429125"/>
          </a:xfrm>
        </p:spPr>
        <p:txBody>
          <a:bodyPr/>
          <a:lstStyle>
            <a:lvl1pPr marL="450000" indent="-450000">
              <a:buClr>
                <a:schemeClr val="bg2"/>
              </a:buClr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449263" indent="-1588">
              <a:defRPr sz="1800">
                <a:solidFill>
                  <a:schemeClr val="bg1"/>
                </a:solidFill>
                <a:latin typeface="+mj-lt"/>
              </a:defRPr>
            </a:lvl2pPr>
            <a:lvl3pPr marL="720000" indent="-270000">
              <a:defRPr sz="1800">
                <a:solidFill>
                  <a:schemeClr val="bg1"/>
                </a:solidFill>
                <a:latin typeface="+mj-lt"/>
              </a:defRPr>
            </a:lvl3pPr>
            <a:lvl4pPr marL="990600" indent="-270000">
              <a:defRPr sz="1800">
                <a:solidFill>
                  <a:schemeClr val="bg1"/>
                </a:solidFill>
                <a:latin typeface="+mj-lt"/>
              </a:defRPr>
            </a:lvl4pPr>
            <a:lvl5pPr marL="1260000" indent="-270000">
              <a:defRPr sz="18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F0AD403-F535-40F7-8146-4A4FABC38C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651918" y="379819"/>
            <a:ext cx="2132714" cy="38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183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genda tiefenblau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2B90C024-01E0-F0E6-BCFF-9E636E90380C}"/>
              </a:ext>
            </a:extLst>
          </p:cNvPr>
          <p:cNvSpPr/>
          <p:nvPr userDrawn="1"/>
        </p:nvSpPr>
        <p:spPr>
          <a:xfrm>
            <a:off x="1274290" y="1485002"/>
            <a:ext cx="9451359" cy="5372999"/>
          </a:xfrm>
          <a:custGeom>
            <a:avLst/>
            <a:gdLst>
              <a:gd name="connsiteX0" fmla="*/ 3399827 w 9451359"/>
              <a:gd name="connsiteY0" fmla="*/ 0 h 5372999"/>
              <a:gd name="connsiteX1" fmla="*/ 9451359 w 9451359"/>
              <a:gd name="connsiteY1" fmla="*/ 0 h 5372999"/>
              <a:gd name="connsiteX2" fmla="*/ 9451359 w 9451359"/>
              <a:gd name="connsiteY2" fmla="*/ 2001529 h 5372999"/>
              <a:gd name="connsiteX3" fmla="*/ 3489914 w 9451359"/>
              <a:gd name="connsiteY3" fmla="*/ 2001529 h 5372999"/>
              <a:gd name="connsiteX4" fmla="*/ 2087681 w 9451359"/>
              <a:gd name="connsiteY4" fmla="*/ 3407691 h 5372999"/>
              <a:gd name="connsiteX5" fmla="*/ 3489914 w 9451359"/>
              <a:gd name="connsiteY5" fmla="*/ 4813854 h 5372999"/>
              <a:gd name="connsiteX6" fmla="*/ 7457684 w 9451359"/>
              <a:gd name="connsiteY6" fmla="*/ 4813854 h 5372999"/>
              <a:gd name="connsiteX7" fmla="*/ 7457684 w 9451359"/>
              <a:gd name="connsiteY7" fmla="*/ 5372999 h 5372999"/>
              <a:gd name="connsiteX8" fmla="*/ 710430 w 9451359"/>
              <a:gd name="connsiteY8" fmla="*/ 5372999 h 5372999"/>
              <a:gd name="connsiteX9" fmla="*/ 657664 w 9451359"/>
              <a:gd name="connsiteY9" fmla="*/ 5305728 h 5372999"/>
              <a:gd name="connsiteX10" fmla="*/ 0 w 9451359"/>
              <a:gd name="connsiteY10" fmla="*/ 3403774 h 5372999"/>
              <a:gd name="connsiteX11" fmla="*/ 3399827 w 9451359"/>
              <a:gd name="connsiteY11" fmla="*/ 0 h 5372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451359" h="5372999">
                <a:moveTo>
                  <a:pt x="3399827" y="0"/>
                </a:moveTo>
                <a:lnTo>
                  <a:pt x="9451359" y="0"/>
                </a:lnTo>
                <a:lnTo>
                  <a:pt x="9451359" y="2001529"/>
                </a:lnTo>
                <a:lnTo>
                  <a:pt x="3489914" y="2001529"/>
                </a:lnTo>
                <a:cubicBezTo>
                  <a:pt x="2714377" y="2001529"/>
                  <a:pt x="2087681" y="2632148"/>
                  <a:pt x="2087681" y="3407691"/>
                </a:cubicBezTo>
                <a:cubicBezTo>
                  <a:pt x="2087681" y="4183235"/>
                  <a:pt x="2714377" y="4813854"/>
                  <a:pt x="3489914" y="4813854"/>
                </a:cubicBezTo>
                <a:lnTo>
                  <a:pt x="7457684" y="4813854"/>
                </a:lnTo>
                <a:lnTo>
                  <a:pt x="7457684" y="5372999"/>
                </a:lnTo>
                <a:lnTo>
                  <a:pt x="710430" y="5372999"/>
                </a:lnTo>
                <a:lnTo>
                  <a:pt x="657664" y="5305728"/>
                </a:lnTo>
                <a:cubicBezTo>
                  <a:pt x="266591" y="4763179"/>
                  <a:pt x="0" y="4108814"/>
                  <a:pt x="0" y="3403774"/>
                </a:cubicBezTo>
                <a:cubicBezTo>
                  <a:pt x="0" y="1523669"/>
                  <a:pt x="1519739" y="0"/>
                  <a:pt x="3399827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736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7882BD-5DEB-44A9-A9DE-F49FC3848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3BD4BA5-4266-4829-B268-C9ADBED0A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844675"/>
            <a:ext cx="5400676" cy="4429125"/>
          </a:xfrm>
        </p:spPr>
        <p:txBody>
          <a:bodyPr/>
          <a:lstStyle>
            <a:lvl1pPr marL="450000" indent="-450000">
              <a:buClr>
                <a:schemeClr val="bg2"/>
              </a:buClr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449263" indent="-1588">
              <a:defRPr sz="1800">
                <a:solidFill>
                  <a:schemeClr val="bg1"/>
                </a:solidFill>
                <a:latin typeface="+mj-lt"/>
              </a:defRPr>
            </a:lvl2pPr>
            <a:lvl3pPr marL="720000" indent="-270000">
              <a:defRPr sz="1800">
                <a:solidFill>
                  <a:schemeClr val="bg1"/>
                </a:solidFill>
                <a:latin typeface="+mj-lt"/>
              </a:defRPr>
            </a:lvl3pPr>
            <a:lvl4pPr marL="990600" indent="-270000">
              <a:defRPr sz="1800">
                <a:solidFill>
                  <a:schemeClr val="bg1"/>
                </a:solidFill>
                <a:latin typeface="+mj-lt"/>
              </a:defRPr>
            </a:lvl4pPr>
            <a:lvl5pPr marL="1260000" indent="-270000">
              <a:defRPr sz="18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78DAEF5-509B-4E69-B18E-1D57173E5EA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096000" y="1844675"/>
            <a:ext cx="5400676" cy="4429125"/>
          </a:xfrm>
        </p:spPr>
        <p:txBody>
          <a:bodyPr/>
          <a:lstStyle>
            <a:lvl1pPr marL="450000" indent="-450000">
              <a:buClr>
                <a:schemeClr val="bg2"/>
              </a:buClr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449263" indent="-1588">
              <a:defRPr sz="1800">
                <a:solidFill>
                  <a:schemeClr val="bg1"/>
                </a:solidFill>
                <a:latin typeface="+mj-lt"/>
              </a:defRPr>
            </a:lvl2pPr>
            <a:lvl3pPr marL="720000" indent="-270000">
              <a:defRPr sz="1800">
                <a:solidFill>
                  <a:schemeClr val="bg1"/>
                </a:solidFill>
                <a:latin typeface="+mj-lt"/>
              </a:defRPr>
            </a:lvl3pPr>
            <a:lvl4pPr marL="990600" indent="-270000">
              <a:defRPr sz="1800">
                <a:solidFill>
                  <a:schemeClr val="bg1"/>
                </a:solidFill>
                <a:latin typeface="+mj-lt"/>
              </a:defRPr>
            </a:lvl4pPr>
            <a:lvl5pPr marL="1260000" indent="-270000">
              <a:defRPr sz="18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F0AD403-F535-40F7-8146-4A4FABC38C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651918" y="379819"/>
            <a:ext cx="2132714" cy="38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93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genda warmgr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D77CA9E0-3AD4-322F-D7FA-E65F8C16BAC5}"/>
              </a:ext>
            </a:extLst>
          </p:cNvPr>
          <p:cNvSpPr/>
          <p:nvPr userDrawn="1"/>
        </p:nvSpPr>
        <p:spPr>
          <a:xfrm>
            <a:off x="1246434" y="0"/>
            <a:ext cx="9529567" cy="6273801"/>
          </a:xfrm>
          <a:custGeom>
            <a:avLst/>
            <a:gdLst>
              <a:gd name="connsiteX0" fmla="*/ 734598 w 9529567"/>
              <a:gd name="connsiteY0" fmla="*/ 0 h 6273801"/>
              <a:gd name="connsiteX1" fmla="*/ 7516279 w 9529567"/>
              <a:gd name="connsiteY1" fmla="*/ 0 h 6273801"/>
              <a:gd name="connsiteX2" fmla="*/ 7516279 w 9529567"/>
              <a:gd name="connsiteY2" fmla="*/ 1426072 h 6273801"/>
              <a:gd name="connsiteX3" fmla="*/ 3517334 w 9529567"/>
              <a:gd name="connsiteY3" fmla="*/ 1426072 h 6273801"/>
              <a:gd name="connsiteX4" fmla="*/ 2104084 w 9529567"/>
              <a:gd name="connsiteY4" fmla="*/ 2843283 h 6273801"/>
              <a:gd name="connsiteX5" fmla="*/ 3517334 w 9529567"/>
              <a:gd name="connsiteY5" fmla="*/ 4260493 h 6273801"/>
              <a:gd name="connsiteX6" fmla="*/ 9529567 w 9529567"/>
              <a:gd name="connsiteY6" fmla="*/ 4260493 h 6273801"/>
              <a:gd name="connsiteX7" fmla="*/ 9529567 w 9529567"/>
              <a:gd name="connsiteY7" fmla="*/ 6273801 h 6273801"/>
              <a:gd name="connsiteX8" fmla="*/ 3426539 w 9529567"/>
              <a:gd name="connsiteY8" fmla="*/ 6273801 h 6273801"/>
              <a:gd name="connsiteX9" fmla="*/ 0 w 9529567"/>
              <a:gd name="connsiteY9" fmla="*/ 2843283 h 6273801"/>
              <a:gd name="connsiteX10" fmla="*/ 1093492 w 9529567"/>
              <a:gd name="connsiteY10" fmla="*/ 415471 h 6273801"/>
              <a:gd name="connsiteX11" fmla="*/ 869696 w 9529567"/>
              <a:gd name="connsiteY11" fmla="*/ 172235 h 627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29567" h="6273801">
                <a:moveTo>
                  <a:pt x="734598" y="0"/>
                </a:moveTo>
                <a:lnTo>
                  <a:pt x="7516279" y="0"/>
                </a:lnTo>
                <a:lnTo>
                  <a:pt x="7516279" y="1426072"/>
                </a:lnTo>
                <a:lnTo>
                  <a:pt x="3517334" y="1426072"/>
                </a:lnTo>
                <a:cubicBezTo>
                  <a:pt x="2735704" y="1426072"/>
                  <a:pt x="2104084" y="2061646"/>
                  <a:pt x="2104084" y="2843283"/>
                </a:cubicBezTo>
                <a:cubicBezTo>
                  <a:pt x="2104084" y="3624919"/>
                  <a:pt x="2735704" y="4260493"/>
                  <a:pt x="3517334" y="4260493"/>
                </a:cubicBezTo>
                <a:lnTo>
                  <a:pt x="9529567" y="4260493"/>
                </a:lnTo>
                <a:lnTo>
                  <a:pt x="9529567" y="6273801"/>
                </a:lnTo>
                <a:lnTo>
                  <a:pt x="3426539" y="6273801"/>
                </a:lnTo>
                <a:cubicBezTo>
                  <a:pt x="1531679" y="6273801"/>
                  <a:pt x="0" y="4738161"/>
                  <a:pt x="0" y="2843283"/>
                </a:cubicBezTo>
                <a:cubicBezTo>
                  <a:pt x="0" y="1895844"/>
                  <a:pt x="477663" y="1039202"/>
                  <a:pt x="1093492" y="415471"/>
                </a:cubicBezTo>
                <a:cubicBezTo>
                  <a:pt x="1016514" y="337998"/>
                  <a:pt x="941694" y="256824"/>
                  <a:pt x="869696" y="172235"/>
                </a:cubicBezTo>
                <a:close/>
              </a:path>
            </a:pathLst>
          </a:custGeom>
          <a:solidFill>
            <a:schemeClr val="accent1">
              <a:lumMod val="90000"/>
            </a:schemeClr>
          </a:solidFill>
          <a:ln w="736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7882BD-5DEB-44A9-A9DE-F49FC3848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3BD4BA5-4266-4829-B268-C9ADBED0A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844675"/>
            <a:ext cx="5400676" cy="4429125"/>
          </a:xfrm>
        </p:spPr>
        <p:txBody>
          <a:bodyPr/>
          <a:lstStyle>
            <a:lvl1pPr marL="450000" indent="-450000">
              <a:buClr>
                <a:schemeClr val="tx2"/>
              </a:buClr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449263" indent="-1588">
              <a:defRPr sz="1800">
                <a:solidFill>
                  <a:schemeClr val="tx1"/>
                </a:solidFill>
                <a:latin typeface="+mj-lt"/>
              </a:defRPr>
            </a:lvl2pPr>
            <a:lvl3pPr marL="720000" indent="-270000">
              <a:defRPr sz="1800">
                <a:solidFill>
                  <a:schemeClr val="tx1"/>
                </a:solidFill>
                <a:latin typeface="+mj-lt"/>
              </a:defRPr>
            </a:lvl3pPr>
            <a:lvl4pPr marL="990600" indent="-270000">
              <a:buClr>
                <a:schemeClr val="accent1">
                  <a:lumMod val="90000"/>
                </a:schemeClr>
              </a:buClr>
              <a:defRPr sz="1800">
                <a:solidFill>
                  <a:schemeClr val="tx1"/>
                </a:solidFill>
                <a:latin typeface="+mj-lt"/>
              </a:defRPr>
            </a:lvl4pPr>
            <a:lvl5pPr marL="1260000" indent="-270000">
              <a:buClr>
                <a:schemeClr val="accent1">
                  <a:lumMod val="90000"/>
                </a:schemeClr>
              </a:buClr>
              <a:defRPr sz="180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78DAEF5-509B-4E69-B18E-1D57173E5EA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096000" y="1844675"/>
            <a:ext cx="5400676" cy="4429125"/>
          </a:xfrm>
        </p:spPr>
        <p:txBody>
          <a:bodyPr/>
          <a:lstStyle>
            <a:lvl1pPr marL="450000" indent="-450000">
              <a:buClr>
                <a:schemeClr val="tx2"/>
              </a:buClr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449263" indent="-1588">
              <a:defRPr sz="1800">
                <a:solidFill>
                  <a:schemeClr val="tx1"/>
                </a:solidFill>
                <a:latin typeface="+mj-lt"/>
              </a:defRPr>
            </a:lvl2pPr>
            <a:lvl3pPr marL="720000" indent="-270000">
              <a:defRPr sz="1800">
                <a:solidFill>
                  <a:schemeClr val="tx1"/>
                </a:solidFill>
                <a:latin typeface="+mj-lt"/>
              </a:defRPr>
            </a:lvl3pPr>
            <a:lvl4pPr marL="990600" indent="-270000">
              <a:buClr>
                <a:schemeClr val="accent1">
                  <a:lumMod val="90000"/>
                </a:schemeClr>
              </a:buClr>
              <a:defRPr sz="1800">
                <a:solidFill>
                  <a:schemeClr val="tx1"/>
                </a:solidFill>
                <a:latin typeface="+mj-lt"/>
              </a:defRPr>
            </a:lvl4pPr>
            <a:lvl5pPr marL="1260000" indent="-270000">
              <a:buClr>
                <a:schemeClr val="accent1">
                  <a:lumMod val="90000"/>
                </a:schemeClr>
              </a:buClr>
              <a:defRPr sz="180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46EA7095-8C33-4E31-8C2E-7F90457DC1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651918" y="379819"/>
            <a:ext cx="2132714" cy="38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49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enner 0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21C52AD0-A5C9-74E3-FF14-99C28A583898}"/>
              </a:ext>
            </a:extLst>
          </p:cNvPr>
          <p:cNvSpPr/>
          <p:nvPr userDrawn="1"/>
        </p:nvSpPr>
        <p:spPr>
          <a:xfrm>
            <a:off x="1274290" y="1485002"/>
            <a:ext cx="9451359" cy="5372999"/>
          </a:xfrm>
          <a:custGeom>
            <a:avLst/>
            <a:gdLst>
              <a:gd name="connsiteX0" fmla="*/ 3399827 w 9451359"/>
              <a:gd name="connsiteY0" fmla="*/ 0 h 5372999"/>
              <a:gd name="connsiteX1" fmla="*/ 9451359 w 9451359"/>
              <a:gd name="connsiteY1" fmla="*/ 0 h 5372999"/>
              <a:gd name="connsiteX2" fmla="*/ 9451359 w 9451359"/>
              <a:gd name="connsiteY2" fmla="*/ 2001529 h 5372999"/>
              <a:gd name="connsiteX3" fmla="*/ 3489914 w 9451359"/>
              <a:gd name="connsiteY3" fmla="*/ 2001529 h 5372999"/>
              <a:gd name="connsiteX4" fmla="*/ 2087681 w 9451359"/>
              <a:gd name="connsiteY4" fmla="*/ 3407691 h 5372999"/>
              <a:gd name="connsiteX5" fmla="*/ 3489914 w 9451359"/>
              <a:gd name="connsiteY5" fmla="*/ 4813854 h 5372999"/>
              <a:gd name="connsiteX6" fmla="*/ 7457684 w 9451359"/>
              <a:gd name="connsiteY6" fmla="*/ 4813854 h 5372999"/>
              <a:gd name="connsiteX7" fmla="*/ 7457684 w 9451359"/>
              <a:gd name="connsiteY7" fmla="*/ 5372999 h 5372999"/>
              <a:gd name="connsiteX8" fmla="*/ 710430 w 9451359"/>
              <a:gd name="connsiteY8" fmla="*/ 5372999 h 5372999"/>
              <a:gd name="connsiteX9" fmla="*/ 657664 w 9451359"/>
              <a:gd name="connsiteY9" fmla="*/ 5305728 h 5372999"/>
              <a:gd name="connsiteX10" fmla="*/ 0 w 9451359"/>
              <a:gd name="connsiteY10" fmla="*/ 3403774 h 5372999"/>
              <a:gd name="connsiteX11" fmla="*/ 3399827 w 9451359"/>
              <a:gd name="connsiteY11" fmla="*/ 0 h 5372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451359" h="5372999">
                <a:moveTo>
                  <a:pt x="3399827" y="0"/>
                </a:moveTo>
                <a:lnTo>
                  <a:pt x="9451359" y="0"/>
                </a:lnTo>
                <a:lnTo>
                  <a:pt x="9451359" y="2001529"/>
                </a:lnTo>
                <a:lnTo>
                  <a:pt x="3489914" y="2001529"/>
                </a:lnTo>
                <a:cubicBezTo>
                  <a:pt x="2714377" y="2001529"/>
                  <a:pt x="2087681" y="2632148"/>
                  <a:pt x="2087681" y="3407691"/>
                </a:cubicBezTo>
                <a:cubicBezTo>
                  <a:pt x="2087681" y="4183235"/>
                  <a:pt x="2714377" y="4813854"/>
                  <a:pt x="3489914" y="4813854"/>
                </a:cubicBezTo>
                <a:lnTo>
                  <a:pt x="7457684" y="4813854"/>
                </a:lnTo>
                <a:lnTo>
                  <a:pt x="7457684" y="5372999"/>
                </a:lnTo>
                <a:lnTo>
                  <a:pt x="710430" y="5372999"/>
                </a:lnTo>
                <a:lnTo>
                  <a:pt x="657664" y="5305728"/>
                </a:lnTo>
                <a:cubicBezTo>
                  <a:pt x="266591" y="4763179"/>
                  <a:pt x="0" y="4108814"/>
                  <a:pt x="0" y="3403774"/>
                </a:cubicBezTo>
                <a:cubicBezTo>
                  <a:pt x="0" y="1523669"/>
                  <a:pt x="1519739" y="0"/>
                  <a:pt x="3399827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736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062504-15A4-42DE-845E-42CDB9AA4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617132"/>
            <a:ext cx="8820150" cy="1656668"/>
          </a:xfrm>
        </p:spPr>
        <p:txBody>
          <a:bodyPr anchor="t" anchorCtr="0"/>
          <a:lstStyle>
            <a:lvl1pPr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B6A05900-27A0-4454-9ED9-600F1432FDF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344463"/>
            <a:ext cx="2077492" cy="3677930"/>
          </a:xfrm>
        </p:spPr>
        <p:txBody>
          <a:bodyPr wrap="none" anchor="b" anchorCtr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23900">
                <a:solidFill>
                  <a:schemeClr val="bg1"/>
                </a:solidFill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23900">
                <a:solidFill>
                  <a:schemeClr val="bg1"/>
                </a:solidFill>
                <a:latin typeface="+mj-lt"/>
              </a:defRPr>
            </a:lvl2pPr>
            <a:lvl3pPr marL="0" indent="0">
              <a:spcAft>
                <a:spcPts val="0"/>
              </a:spcAft>
              <a:buNone/>
              <a:defRPr sz="23900">
                <a:solidFill>
                  <a:schemeClr val="bg1"/>
                </a:solidFill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23900">
                <a:solidFill>
                  <a:schemeClr val="bg1"/>
                </a:solidFill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239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X</a:t>
            </a:r>
          </a:p>
        </p:txBody>
      </p:sp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EB96D43B-84C5-4A12-A034-744816F52942}"/>
              </a:ext>
            </a:extLst>
          </p:cNvPr>
          <p:cNvSpPr/>
          <p:nvPr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kern="0">
              <a:solidFill>
                <a:prstClr val="black"/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A32BE44-B39E-4B22-8CB0-D5660D2926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651918" y="379819"/>
            <a:ext cx="2132714" cy="381599"/>
          </a:xfrm>
          <a:prstGeom prst="rect">
            <a:avLst/>
          </a:prstGeom>
        </p:spPr>
      </p:pic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58CEE80D-8612-4B0C-93F3-748435F05436}"/>
              </a:ext>
            </a:extLst>
          </p:cNvPr>
          <p:cNvSpPr/>
          <p:nvPr userDrawn="1"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ker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14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enner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C47388DD-9124-7D19-45A6-77FF6D9C27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6120"/>
          <a:stretch>
            <a:fillRect/>
          </a:stretch>
        </p:blipFill>
        <p:spPr>
          <a:xfrm>
            <a:off x="1272000" y="0"/>
            <a:ext cx="9474300" cy="6381000"/>
          </a:xfrm>
          <a:custGeom>
            <a:avLst/>
            <a:gdLst>
              <a:gd name="connsiteX0" fmla="*/ 0 w 9474300"/>
              <a:gd name="connsiteY0" fmla="*/ 0 h 6381000"/>
              <a:gd name="connsiteX1" fmla="*/ 9474300 w 9474300"/>
              <a:gd name="connsiteY1" fmla="*/ 0 h 6381000"/>
              <a:gd name="connsiteX2" fmla="*/ 9474300 w 9474300"/>
              <a:gd name="connsiteY2" fmla="*/ 6381000 h 6381000"/>
              <a:gd name="connsiteX3" fmla="*/ 0 w 9474300"/>
              <a:gd name="connsiteY3" fmla="*/ 6381000 h 6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74300" h="6381000">
                <a:moveTo>
                  <a:pt x="0" y="0"/>
                </a:moveTo>
                <a:lnTo>
                  <a:pt x="9474300" y="0"/>
                </a:lnTo>
                <a:lnTo>
                  <a:pt x="9474300" y="6381000"/>
                </a:lnTo>
                <a:lnTo>
                  <a:pt x="0" y="6381000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9062504-15A4-42DE-845E-42CDB9AA4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617132"/>
            <a:ext cx="8820150" cy="1656668"/>
          </a:xfrm>
        </p:spPr>
        <p:txBody>
          <a:bodyPr anchor="t" anchorCtr="0"/>
          <a:lstStyle>
            <a:lvl1pPr>
              <a:lnSpc>
                <a:spcPct val="100000"/>
              </a:lnSpc>
              <a:defRPr sz="48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B6A05900-27A0-4454-9ED9-600F1432FDF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344463"/>
            <a:ext cx="2077492" cy="3677930"/>
          </a:xfrm>
        </p:spPr>
        <p:txBody>
          <a:bodyPr wrap="none" anchor="b" anchorCtr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23900">
                <a:solidFill>
                  <a:schemeClr val="tx1"/>
                </a:solidFill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23900">
                <a:solidFill>
                  <a:schemeClr val="bg1"/>
                </a:solidFill>
                <a:latin typeface="+mj-lt"/>
              </a:defRPr>
            </a:lvl2pPr>
            <a:lvl3pPr marL="0" indent="0">
              <a:spcAft>
                <a:spcPts val="0"/>
              </a:spcAft>
              <a:buNone/>
              <a:defRPr sz="23900">
                <a:solidFill>
                  <a:schemeClr val="bg1"/>
                </a:solidFill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23900">
                <a:solidFill>
                  <a:schemeClr val="bg1"/>
                </a:solidFill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239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X</a:t>
            </a:r>
          </a:p>
        </p:txBody>
      </p:sp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8A79D3C8-C9A7-41B6-A03F-7EB25BD38B95}"/>
              </a:ext>
            </a:extLst>
          </p:cNvPr>
          <p:cNvSpPr/>
          <p:nvPr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kern="0">
              <a:solidFill>
                <a:prstClr val="black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F055BAB-0F45-4B32-974C-0D5C13E7C9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9651918" y="379819"/>
            <a:ext cx="2132714" cy="381599"/>
          </a:xfrm>
          <a:prstGeom prst="rect">
            <a:avLst/>
          </a:prstGeom>
        </p:spPr>
      </p:pic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B0624D60-DAF7-47CA-AEAA-1F6D3D3F68EC}"/>
              </a:ext>
            </a:extLst>
          </p:cNvPr>
          <p:cNvSpPr/>
          <p:nvPr userDrawn="1"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ker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934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19BD71-7858-4182-B665-B1B000CA7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FE08A8-E3E5-431E-A8A9-1E3F9BA680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844674"/>
            <a:ext cx="10117138" cy="442912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8394C23-917E-4B8C-BFF7-21B54DA45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C3170B6-152E-4A77-9854-50B7ECD5A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879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19BD71-7858-4182-B665-B1B000CA7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FE08A8-E3E5-431E-A8A9-1E3F9BA680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844674"/>
            <a:ext cx="5399980" cy="442912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288A12D-FB13-4872-B1A8-27479FFAA3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4032" y="1844674"/>
            <a:ext cx="5399980" cy="442912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8394C23-917E-4B8C-BFF7-21B54DA45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C3170B6-152E-4A77-9854-50B7ECD5A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136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und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64CCBE89-0F8A-4602-93B8-B2ECC82F0C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83338" y="1881188"/>
            <a:ext cx="5400675" cy="4392612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EE9452-62DD-4662-8A73-CC8B0A47F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96864"/>
            <a:ext cx="8784356" cy="504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B839A86-264D-430B-B88F-6278CA4832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9" y="1844675"/>
            <a:ext cx="5399980" cy="4429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060F2FB-0839-494C-B1B1-8A7A479F7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46D8022-A349-48B0-A00B-464F8483F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5614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und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64CCBE89-0F8A-4602-93B8-B2ECC82F0C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7988" y="1881188"/>
            <a:ext cx="5400675" cy="4392612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EE9452-62DD-4662-8A73-CC8B0A47F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96863"/>
            <a:ext cx="8784356" cy="504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B839A86-264D-430B-B88F-6278CA4832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3337" y="1844675"/>
            <a:ext cx="5400675" cy="442912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060F2FB-0839-494C-B1B1-8A7A479F7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46D8022-A349-48B0-A00B-464F8483F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485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er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F8E346-97E6-4DB8-A0EA-E43564EEB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D042B2-C7E9-4B5C-AD50-55F966D22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A83611-03FD-49FB-9AD7-FABD7BF85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Bildplatzhalter 11">
            <a:extLst>
              <a:ext uri="{FF2B5EF4-FFF2-40B4-BE49-F238E27FC236}">
                <a16:creationId xmlns:a16="http://schemas.microsoft.com/office/drawing/2014/main" id="{5444CA1A-BB0E-4101-88A7-BF2A2A16FF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7989" y="1881188"/>
            <a:ext cx="2555664" cy="1727832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5" name="Bildplatzhalter 11">
            <a:extLst>
              <a:ext uri="{FF2B5EF4-FFF2-40B4-BE49-F238E27FC236}">
                <a16:creationId xmlns:a16="http://schemas.microsoft.com/office/drawing/2014/main" id="{BBC456EB-11B0-4F2E-964E-BB31D1253B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59696" y="1881188"/>
            <a:ext cx="2555664" cy="1727832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6" name="Bildplatzhalter 11">
            <a:extLst>
              <a:ext uri="{FF2B5EF4-FFF2-40B4-BE49-F238E27FC236}">
                <a16:creationId xmlns:a16="http://schemas.microsoft.com/office/drawing/2014/main" id="{61166AEC-D55F-4A66-9BD7-4A5E1188AA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11403" y="1881188"/>
            <a:ext cx="2555664" cy="1727832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7" name="Bildplatzhalter 11">
            <a:extLst>
              <a:ext uri="{FF2B5EF4-FFF2-40B4-BE49-F238E27FC236}">
                <a16:creationId xmlns:a16="http://schemas.microsoft.com/office/drawing/2014/main" id="{0BF7F625-91A6-48EE-83B1-06E56D5C72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228348" y="1881188"/>
            <a:ext cx="2555664" cy="1727832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6062C617-361B-47CC-AB35-F3DCF8C107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07988" y="3969060"/>
            <a:ext cx="2556001" cy="230474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047333BB-E722-46F2-833D-96CB1B13F74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48108" y="3969060"/>
            <a:ext cx="2556001" cy="230474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FFDA62BA-92A9-4C94-A93F-6C0E3035BA1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88228" y="3969060"/>
            <a:ext cx="2556001" cy="230474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E40C4AD6-5A0C-42EC-91D8-14F0F244EE4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228348" y="3969060"/>
            <a:ext cx="2556001" cy="230474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045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F8E346-97E6-4DB8-A0EA-E43564EEB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96863"/>
            <a:ext cx="8784356" cy="504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D042B2-C7E9-4B5C-AD50-55F966D22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A83611-03FD-49FB-9AD7-FABD7BF85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Bildplatzhalter 11">
            <a:extLst>
              <a:ext uri="{FF2B5EF4-FFF2-40B4-BE49-F238E27FC236}">
                <a16:creationId xmlns:a16="http://schemas.microsoft.com/office/drawing/2014/main" id="{5444CA1A-BB0E-4101-88A7-BF2A2A16FF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7988" y="1881188"/>
            <a:ext cx="5400674" cy="3131988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5" name="Bildplatzhalter 11">
            <a:extLst>
              <a:ext uri="{FF2B5EF4-FFF2-40B4-BE49-F238E27FC236}">
                <a16:creationId xmlns:a16="http://schemas.microsoft.com/office/drawing/2014/main" id="{BBC456EB-11B0-4F2E-964E-BB31D1253B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83338" y="1881188"/>
            <a:ext cx="5400674" cy="3131988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116B46EE-E36F-445B-AA1E-0070C1F30F8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07988" y="5229200"/>
            <a:ext cx="5400675" cy="1044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723BBC4C-C0D4-48BB-8424-0EDA67550BC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83338" y="5229200"/>
            <a:ext cx="5400675" cy="1044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72306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Bilder versetz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F8E346-97E6-4DB8-A0EA-E43564EEB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96863"/>
            <a:ext cx="8784356" cy="504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D042B2-C7E9-4B5C-AD50-55F966D22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A83611-03FD-49FB-9AD7-FABD7BF85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Bildplatzhalter 11">
            <a:extLst>
              <a:ext uri="{FF2B5EF4-FFF2-40B4-BE49-F238E27FC236}">
                <a16:creationId xmlns:a16="http://schemas.microsoft.com/office/drawing/2014/main" id="{5444CA1A-BB0E-4101-88A7-BF2A2A16FF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7988" y="1881188"/>
            <a:ext cx="5400674" cy="3131988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5" name="Bildplatzhalter 11">
            <a:extLst>
              <a:ext uri="{FF2B5EF4-FFF2-40B4-BE49-F238E27FC236}">
                <a16:creationId xmlns:a16="http://schemas.microsoft.com/office/drawing/2014/main" id="{BBC456EB-11B0-4F2E-964E-BB31D1253B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83338" y="3141812"/>
            <a:ext cx="5400674" cy="3131988"/>
          </a:xfr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bIns="684000" anchor="ctr" anchorCtr="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116B46EE-E36F-445B-AA1E-0070C1F30F8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07988" y="5229200"/>
            <a:ext cx="5400675" cy="1044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723BBC4C-C0D4-48BB-8424-0EDA67550BC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83338" y="1844675"/>
            <a:ext cx="5400675" cy="10811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00187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genda warmgr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D77CA9E0-3AD4-322F-D7FA-E65F8C16BAC5}"/>
              </a:ext>
            </a:extLst>
          </p:cNvPr>
          <p:cNvSpPr/>
          <p:nvPr userDrawn="1"/>
        </p:nvSpPr>
        <p:spPr>
          <a:xfrm>
            <a:off x="1246434" y="0"/>
            <a:ext cx="9529567" cy="6273801"/>
          </a:xfrm>
          <a:custGeom>
            <a:avLst/>
            <a:gdLst>
              <a:gd name="connsiteX0" fmla="*/ 734598 w 9529567"/>
              <a:gd name="connsiteY0" fmla="*/ 0 h 6273801"/>
              <a:gd name="connsiteX1" fmla="*/ 7516279 w 9529567"/>
              <a:gd name="connsiteY1" fmla="*/ 0 h 6273801"/>
              <a:gd name="connsiteX2" fmla="*/ 7516279 w 9529567"/>
              <a:gd name="connsiteY2" fmla="*/ 1426072 h 6273801"/>
              <a:gd name="connsiteX3" fmla="*/ 3517334 w 9529567"/>
              <a:gd name="connsiteY3" fmla="*/ 1426072 h 6273801"/>
              <a:gd name="connsiteX4" fmla="*/ 2104084 w 9529567"/>
              <a:gd name="connsiteY4" fmla="*/ 2843283 h 6273801"/>
              <a:gd name="connsiteX5" fmla="*/ 3517334 w 9529567"/>
              <a:gd name="connsiteY5" fmla="*/ 4260493 h 6273801"/>
              <a:gd name="connsiteX6" fmla="*/ 9529567 w 9529567"/>
              <a:gd name="connsiteY6" fmla="*/ 4260493 h 6273801"/>
              <a:gd name="connsiteX7" fmla="*/ 9529567 w 9529567"/>
              <a:gd name="connsiteY7" fmla="*/ 6273801 h 6273801"/>
              <a:gd name="connsiteX8" fmla="*/ 3426539 w 9529567"/>
              <a:gd name="connsiteY8" fmla="*/ 6273801 h 6273801"/>
              <a:gd name="connsiteX9" fmla="*/ 0 w 9529567"/>
              <a:gd name="connsiteY9" fmla="*/ 2843283 h 6273801"/>
              <a:gd name="connsiteX10" fmla="*/ 1093492 w 9529567"/>
              <a:gd name="connsiteY10" fmla="*/ 415471 h 6273801"/>
              <a:gd name="connsiteX11" fmla="*/ 869696 w 9529567"/>
              <a:gd name="connsiteY11" fmla="*/ 172235 h 627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29567" h="6273801">
                <a:moveTo>
                  <a:pt x="734598" y="0"/>
                </a:moveTo>
                <a:lnTo>
                  <a:pt x="7516279" y="0"/>
                </a:lnTo>
                <a:lnTo>
                  <a:pt x="7516279" y="1426072"/>
                </a:lnTo>
                <a:lnTo>
                  <a:pt x="3517334" y="1426072"/>
                </a:lnTo>
                <a:cubicBezTo>
                  <a:pt x="2735704" y="1426072"/>
                  <a:pt x="2104084" y="2061646"/>
                  <a:pt x="2104084" y="2843283"/>
                </a:cubicBezTo>
                <a:cubicBezTo>
                  <a:pt x="2104084" y="3624919"/>
                  <a:pt x="2735704" y="4260493"/>
                  <a:pt x="3517334" y="4260493"/>
                </a:cubicBezTo>
                <a:lnTo>
                  <a:pt x="9529567" y="4260493"/>
                </a:lnTo>
                <a:lnTo>
                  <a:pt x="9529567" y="6273801"/>
                </a:lnTo>
                <a:lnTo>
                  <a:pt x="3426539" y="6273801"/>
                </a:lnTo>
                <a:cubicBezTo>
                  <a:pt x="1531679" y="6273801"/>
                  <a:pt x="0" y="4738161"/>
                  <a:pt x="0" y="2843283"/>
                </a:cubicBezTo>
                <a:cubicBezTo>
                  <a:pt x="0" y="1895844"/>
                  <a:pt x="477663" y="1039202"/>
                  <a:pt x="1093492" y="415471"/>
                </a:cubicBezTo>
                <a:cubicBezTo>
                  <a:pt x="1016514" y="337998"/>
                  <a:pt x="941694" y="256824"/>
                  <a:pt x="869696" y="172235"/>
                </a:cubicBezTo>
                <a:close/>
              </a:path>
            </a:pathLst>
          </a:custGeom>
          <a:solidFill>
            <a:schemeClr val="accent1">
              <a:lumMod val="90000"/>
            </a:schemeClr>
          </a:solidFill>
          <a:ln w="736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7882BD-5DEB-44A9-A9DE-F49FC3848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3BD4BA5-4266-4829-B268-C9ADBED0A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844675"/>
            <a:ext cx="5400676" cy="4429125"/>
          </a:xfrm>
        </p:spPr>
        <p:txBody>
          <a:bodyPr/>
          <a:lstStyle>
            <a:lvl1pPr marL="450000" indent="-450000">
              <a:buClr>
                <a:schemeClr val="tx2"/>
              </a:buClr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449263" indent="-1588">
              <a:defRPr sz="1800">
                <a:solidFill>
                  <a:schemeClr val="tx1"/>
                </a:solidFill>
                <a:latin typeface="+mj-lt"/>
              </a:defRPr>
            </a:lvl2pPr>
            <a:lvl3pPr marL="720000" indent="-270000">
              <a:defRPr sz="1800">
                <a:solidFill>
                  <a:schemeClr val="tx1"/>
                </a:solidFill>
                <a:latin typeface="+mj-lt"/>
              </a:defRPr>
            </a:lvl3pPr>
            <a:lvl4pPr marL="990600" indent="-270000">
              <a:buClr>
                <a:schemeClr val="accent1">
                  <a:lumMod val="90000"/>
                </a:schemeClr>
              </a:buClr>
              <a:defRPr sz="1800">
                <a:solidFill>
                  <a:schemeClr val="tx1"/>
                </a:solidFill>
                <a:latin typeface="+mj-lt"/>
              </a:defRPr>
            </a:lvl4pPr>
            <a:lvl5pPr marL="1260000" indent="-270000">
              <a:buClr>
                <a:schemeClr val="accent1">
                  <a:lumMod val="90000"/>
                </a:schemeClr>
              </a:buClr>
              <a:defRPr sz="180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78DAEF5-509B-4E69-B18E-1D57173E5EA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096000" y="1844675"/>
            <a:ext cx="5400676" cy="4429125"/>
          </a:xfrm>
        </p:spPr>
        <p:txBody>
          <a:bodyPr/>
          <a:lstStyle>
            <a:lvl1pPr marL="450000" indent="-450000">
              <a:buClr>
                <a:schemeClr val="tx2"/>
              </a:buClr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449263" indent="-1588">
              <a:defRPr sz="1800">
                <a:solidFill>
                  <a:schemeClr val="tx1"/>
                </a:solidFill>
                <a:latin typeface="+mj-lt"/>
              </a:defRPr>
            </a:lvl2pPr>
            <a:lvl3pPr marL="720000" indent="-270000">
              <a:defRPr sz="1800">
                <a:solidFill>
                  <a:schemeClr val="tx1"/>
                </a:solidFill>
                <a:latin typeface="+mj-lt"/>
              </a:defRPr>
            </a:lvl3pPr>
            <a:lvl4pPr marL="990600" indent="-270000">
              <a:buClr>
                <a:schemeClr val="accent1">
                  <a:lumMod val="90000"/>
                </a:schemeClr>
              </a:buClr>
              <a:defRPr sz="1800">
                <a:solidFill>
                  <a:schemeClr val="tx1"/>
                </a:solidFill>
                <a:latin typeface="+mj-lt"/>
              </a:defRPr>
            </a:lvl4pPr>
            <a:lvl5pPr marL="1260000" indent="-270000">
              <a:buClr>
                <a:schemeClr val="accent1">
                  <a:lumMod val="90000"/>
                </a:schemeClr>
              </a:buClr>
              <a:defRPr sz="180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46EA7095-8C33-4E31-8C2E-7F90457DC1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651918" y="379819"/>
            <a:ext cx="2132714" cy="38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725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F8E346-97E6-4DB8-A0EA-E43564EEB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tIns="0"/>
          <a:lstStyle>
            <a:lvl1pPr>
              <a:defRPr sz="2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D042B2-C7E9-4B5C-AD50-55F966D22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A83611-03FD-49FB-9AD7-FABD7BF85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730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F5BC50-F9E1-4E10-ACFC-C796DE11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03D9D73-D242-4783-BF88-25B8A0E92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494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7296765-F480-4E07-BE38-2609333F34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7988" y="1844675"/>
            <a:ext cx="8640762" cy="44291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0"/>
              </a:spcAft>
              <a:defRPr>
                <a:solidFill>
                  <a:schemeClr val="tx2"/>
                </a:solidFill>
                <a:latin typeface="+mj-lt"/>
              </a:defRPr>
            </a:lvl2pPr>
            <a:lvl3pPr marL="0" indent="0">
              <a:buNone/>
              <a:defRPr lang="de-DE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0000" indent="-270000">
              <a:defRPr lang="de-DE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270000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0" name="Fußzeilenplatzhalter 2">
            <a:extLst>
              <a:ext uri="{FF2B5EF4-FFF2-40B4-BE49-F238E27FC236}">
                <a16:creationId xmlns:a16="http://schemas.microsoft.com/office/drawing/2014/main" id="{F0F76F0F-055D-4EAD-8960-570FE61FC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988" y="6543420"/>
            <a:ext cx="8640762" cy="143869"/>
          </a:xfrm>
        </p:spPr>
        <p:txBody>
          <a:bodyPr/>
          <a:lstStyle/>
          <a:p>
            <a:r>
              <a:rPr lang="de-DE"/>
              <a:t>Anlage Zur EnBW und NetzeBW Stellungnahme I Michael Stegmüller I 12.11.2024</a:t>
            </a:r>
          </a:p>
        </p:txBody>
      </p:sp>
      <p:sp>
        <p:nvSpPr>
          <p:cNvPr id="11" name="Foliennummernplatzhalter 3">
            <a:extLst>
              <a:ext uri="{FF2B5EF4-FFF2-40B4-BE49-F238E27FC236}">
                <a16:creationId xmlns:a16="http://schemas.microsoft.com/office/drawing/2014/main" id="{3D7E90DA-D98B-44D3-93E6-AEA4E803E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9850" y="6543420"/>
            <a:ext cx="281577" cy="143868"/>
          </a:xfrm>
        </p:spPr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78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ollflächiges Bild ohne Anschnitt hel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6">
            <a:extLst>
              <a:ext uri="{FF2B5EF4-FFF2-40B4-BE49-F238E27FC236}">
                <a16:creationId xmlns:a16="http://schemas.microsoft.com/office/drawing/2014/main" id="{61D46911-DF9A-4D66-8CB1-CB3CEB557B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wrap="square" bIns="684000" anchor="ctr" anchorCtr="0">
            <a:noAutofit/>
          </a:bodyPr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AF8E346-97E6-4DB8-A0EA-E43564EEB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620688"/>
            <a:ext cx="5975349" cy="1512168"/>
          </a:xfrm>
        </p:spPr>
        <p:txBody>
          <a:bodyPr tIns="36000"/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D042B2-C7E9-4B5C-AD50-55F966D22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A83611-03FD-49FB-9AD7-FABD7BF85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D91D3283-C2F0-4AB9-946F-3BD8099E25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2168860"/>
            <a:ext cx="5975350" cy="1620180"/>
          </a:xfrm>
        </p:spPr>
        <p:txBody>
          <a:bodyPr/>
          <a:lstStyle>
            <a:lvl1pPr>
              <a:defRPr sz="1600" b="0">
                <a:solidFill>
                  <a:schemeClr val="tx1"/>
                </a:solidFill>
                <a:latin typeface="+mn-lt"/>
              </a:defRPr>
            </a:lvl1pPr>
            <a:lvl2pPr marL="270000" indent="-270000">
              <a:buClr>
                <a:schemeClr val="bg2"/>
              </a:buClr>
              <a:buFont typeface="Wingdings 2" panose="05020102010507070707" pitchFamily="18" charset="2"/>
              <a:buChar char=""/>
              <a:defRPr sz="1600">
                <a:solidFill>
                  <a:schemeClr val="tx1"/>
                </a:solidFill>
              </a:defRPr>
            </a:lvl2pPr>
            <a:lvl3pPr marL="540000">
              <a:buClr>
                <a:schemeClr val="accent1"/>
              </a:buClr>
              <a:defRPr sz="1600">
                <a:solidFill>
                  <a:schemeClr val="tx1"/>
                </a:solidFill>
              </a:defRPr>
            </a:lvl3pPr>
            <a:lvl4pPr marL="810000">
              <a:defRPr sz="1600">
                <a:solidFill>
                  <a:schemeClr val="tx1"/>
                </a:solidFill>
              </a:defRPr>
            </a:lvl4pPr>
            <a:lvl5pPr marL="1080000"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8920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ollflächiges Bild ohne Anschnitt dunke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6">
            <a:extLst>
              <a:ext uri="{FF2B5EF4-FFF2-40B4-BE49-F238E27FC236}">
                <a16:creationId xmlns:a16="http://schemas.microsoft.com/office/drawing/2014/main" id="{61D46911-DF9A-4D66-8CB1-CB3CEB557B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txBody>
          <a:bodyPr wrap="square" bIns="684000" anchor="ctr" anchorCtr="0">
            <a:noAutofit/>
          </a:bodyPr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AF8E346-97E6-4DB8-A0EA-E43564EEB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620688"/>
            <a:ext cx="5975349" cy="1512168"/>
          </a:xfrm>
        </p:spPr>
        <p:txBody>
          <a:bodyPr tIns="36000"/>
          <a:lstStyle>
            <a:lvl1pPr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D91D3283-C2F0-4AB9-946F-3BD8099E25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2168860"/>
            <a:ext cx="5975350" cy="1620180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+mn-lt"/>
              </a:defRPr>
            </a:lvl1pPr>
            <a:lvl2pPr marL="270000" indent="-270000">
              <a:buClr>
                <a:schemeClr val="bg2"/>
              </a:buClr>
              <a:buFont typeface="Wingdings 2" panose="05020102010507070707" pitchFamily="18" charset="2"/>
              <a:buChar char=""/>
              <a:defRPr sz="1600">
                <a:solidFill>
                  <a:schemeClr val="bg1"/>
                </a:solidFill>
              </a:defRPr>
            </a:lvl2pPr>
            <a:lvl3pPr marL="540000">
              <a:buClr>
                <a:schemeClr val="accent1"/>
              </a:buClr>
              <a:defRPr sz="1600">
                <a:solidFill>
                  <a:schemeClr val="bg1"/>
                </a:solidFill>
              </a:defRPr>
            </a:lvl3pPr>
            <a:lvl4pPr marL="810000">
              <a:defRPr sz="1600">
                <a:solidFill>
                  <a:schemeClr val="bg1"/>
                </a:solidFill>
              </a:defRPr>
            </a:lvl4pPr>
            <a:lvl5pPr marL="1080000"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id="{E168D8DB-F796-4068-ADEF-C0F20B643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988" y="6543420"/>
            <a:ext cx="8640762" cy="14386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Anlage Zur EnBW und NetzeBW Stellungnahme I Michael Stegmüller I 12.11.2024</a:t>
            </a:r>
            <a:endParaRPr lang="de-DE" dirty="0"/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CC1B128C-EBBB-455E-A39C-DBDBC5AAD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9850" y="6543420"/>
            <a:ext cx="281577" cy="14386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BFC357-94BC-44C8-B600-C5D15BBAA3C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212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luss tiefenblau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097271A6-7643-4452-AB9C-8883A0DAFA62}"/>
              </a:ext>
            </a:extLst>
          </p:cNvPr>
          <p:cNvSpPr/>
          <p:nvPr userDrawn="1"/>
        </p:nvSpPr>
        <p:spPr>
          <a:xfrm>
            <a:off x="1274290" y="1485002"/>
            <a:ext cx="9451359" cy="5372999"/>
          </a:xfrm>
          <a:custGeom>
            <a:avLst/>
            <a:gdLst>
              <a:gd name="connsiteX0" fmla="*/ 3399827 w 9451359"/>
              <a:gd name="connsiteY0" fmla="*/ 0 h 5372999"/>
              <a:gd name="connsiteX1" fmla="*/ 9451359 w 9451359"/>
              <a:gd name="connsiteY1" fmla="*/ 0 h 5372999"/>
              <a:gd name="connsiteX2" fmla="*/ 9451359 w 9451359"/>
              <a:gd name="connsiteY2" fmla="*/ 2001529 h 5372999"/>
              <a:gd name="connsiteX3" fmla="*/ 3489914 w 9451359"/>
              <a:gd name="connsiteY3" fmla="*/ 2001529 h 5372999"/>
              <a:gd name="connsiteX4" fmla="*/ 2087681 w 9451359"/>
              <a:gd name="connsiteY4" fmla="*/ 3407691 h 5372999"/>
              <a:gd name="connsiteX5" fmla="*/ 3489914 w 9451359"/>
              <a:gd name="connsiteY5" fmla="*/ 4813854 h 5372999"/>
              <a:gd name="connsiteX6" fmla="*/ 7457684 w 9451359"/>
              <a:gd name="connsiteY6" fmla="*/ 4813854 h 5372999"/>
              <a:gd name="connsiteX7" fmla="*/ 7457684 w 9451359"/>
              <a:gd name="connsiteY7" fmla="*/ 5372999 h 5372999"/>
              <a:gd name="connsiteX8" fmla="*/ 710430 w 9451359"/>
              <a:gd name="connsiteY8" fmla="*/ 5372999 h 5372999"/>
              <a:gd name="connsiteX9" fmla="*/ 657664 w 9451359"/>
              <a:gd name="connsiteY9" fmla="*/ 5305728 h 5372999"/>
              <a:gd name="connsiteX10" fmla="*/ 0 w 9451359"/>
              <a:gd name="connsiteY10" fmla="*/ 3403774 h 5372999"/>
              <a:gd name="connsiteX11" fmla="*/ 3399827 w 9451359"/>
              <a:gd name="connsiteY11" fmla="*/ 0 h 5372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451359" h="5372999">
                <a:moveTo>
                  <a:pt x="3399827" y="0"/>
                </a:moveTo>
                <a:lnTo>
                  <a:pt x="9451359" y="0"/>
                </a:lnTo>
                <a:lnTo>
                  <a:pt x="9451359" y="2001529"/>
                </a:lnTo>
                <a:lnTo>
                  <a:pt x="3489914" y="2001529"/>
                </a:lnTo>
                <a:cubicBezTo>
                  <a:pt x="2714377" y="2001529"/>
                  <a:pt x="2087681" y="2632148"/>
                  <a:pt x="2087681" y="3407691"/>
                </a:cubicBezTo>
                <a:cubicBezTo>
                  <a:pt x="2087681" y="4183235"/>
                  <a:pt x="2714377" y="4813854"/>
                  <a:pt x="3489914" y="4813854"/>
                </a:cubicBezTo>
                <a:lnTo>
                  <a:pt x="7457684" y="4813854"/>
                </a:lnTo>
                <a:lnTo>
                  <a:pt x="7457684" y="5372999"/>
                </a:lnTo>
                <a:lnTo>
                  <a:pt x="710430" y="5372999"/>
                </a:lnTo>
                <a:lnTo>
                  <a:pt x="657664" y="5305728"/>
                </a:lnTo>
                <a:cubicBezTo>
                  <a:pt x="266591" y="4763179"/>
                  <a:pt x="0" y="4108814"/>
                  <a:pt x="0" y="3403774"/>
                </a:cubicBezTo>
                <a:cubicBezTo>
                  <a:pt x="0" y="1523669"/>
                  <a:pt x="1519739" y="0"/>
                  <a:pt x="3399827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736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6FCEDA72-1D5E-4AE0-BD89-1CF0272BA4ED}"/>
              </a:ext>
            </a:extLst>
          </p:cNvPr>
          <p:cNvSpPr/>
          <p:nvPr/>
        </p:nvSpPr>
        <p:spPr>
          <a:xfrm flipH="1">
            <a:off x="0" y="3151264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nBW DIN Pro"/>
              <a:ea typeface="+mn-ea"/>
              <a:cs typeface="+mn-cs"/>
            </a:endParaRP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4042A03-EDCB-4342-BC85-2D0233FC1FC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7988" y="3825044"/>
            <a:ext cx="3270329" cy="2448756"/>
          </a:xfrm>
        </p:spPr>
        <p:txBody>
          <a:bodyPr/>
          <a:lstStyle>
            <a:lvl1pPr>
              <a:spcAft>
                <a:spcPts val="0"/>
              </a:spcAft>
              <a:defRPr sz="1600">
                <a:solidFill>
                  <a:schemeClr val="bg1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bg1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bg1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bg1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5F4288F3-C68F-466B-A942-1B2139AC54C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98082" y="3825044"/>
            <a:ext cx="3269518" cy="2448756"/>
          </a:xfrm>
        </p:spPr>
        <p:txBody>
          <a:bodyPr/>
          <a:lstStyle>
            <a:lvl1pPr>
              <a:spcAft>
                <a:spcPts val="0"/>
              </a:spcAft>
              <a:defRPr sz="1600">
                <a:solidFill>
                  <a:schemeClr val="bg1"/>
                </a:solidFill>
              </a:defRPr>
            </a:lvl1pPr>
            <a:lvl2pPr>
              <a:spcAft>
                <a:spcPts val="600"/>
              </a:spcAft>
              <a:defRPr sz="1600">
                <a:solidFill>
                  <a:schemeClr val="bg1"/>
                </a:solidFill>
              </a:defRPr>
            </a:lvl2pPr>
            <a:lvl3pPr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>
              <a:spcAft>
                <a:spcPts val="600"/>
              </a:spcAft>
              <a:defRPr sz="1600">
                <a:solidFill>
                  <a:schemeClr val="bg1"/>
                </a:solidFill>
              </a:defRPr>
            </a:lvl4pPr>
            <a:lvl5pPr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6" name="Titel 1">
            <a:extLst>
              <a:ext uri="{FF2B5EF4-FFF2-40B4-BE49-F238E27FC236}">
                <a16:creationId xmlns:a16="http://schemas.microsoft.com/office/drawing/2014/main" id="{41AE2C6D-8CD1-41E2-B1D0-EA3AADE942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88" y="1536700"/>
            <a:ext cx="8640762" cy="1424248"/>
          </a:xfrm>
        </p:spPr>
        <p:txBody>
          <a:bodyPr anchor="b" anchorCtr="0"/>
          <a:lstStyle>
            <a:lvl1pPr>
              <a:defRPr sz="9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Vielen Dank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46CED94-8FF9-476D-952A-3C79539AA2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651918" y="379819"/>
            <a:ext cx="2132714" cy="381599"/>
          </a:xfrm>
          <a:prstGeom prst="rect">
            <a:avLst/>
          </a:prstGeom>
        </p:spPr>
      </p:pic>
      <p:sp>
        <p:nvSpPr>
          <p:cNvPr id="11" name="Freihandform: Form 10">
            <a:extLst>
              <a:ext uri="{FF2B5EF4-FFF2-40B4-BE49-F238E27FC236}">
                <a16:creationId xmlns:a16="http://schemas.microsoft.com/office/drawing/2014/main" id="{7E52066E-7251-44D0-8D69-A816E7D96687}"/>
              </a:ext>
            </a:extLst>
          </p:cNvPr>
          <p:cNvSpPr/>
          <p:nvPr userDrawn="1"/>
        </p:nvSpPr>
        <p:spPr>
          <a:xfrm flipH="1">
            <a:off x="0" y="3151264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nBW DIN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5567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luss warmgr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8E90A31F-1D2C-5D5E-6B33-CC9D6E005B34}"/>
              </a:ext>
            </a:extLst>
          </p:cNvPr>
          <p:cNvSpPr/>
          <p:nvPr userDrawn="1"/>
        </p:nvSpPr>
        <p:spPr>
          <a:xfrm>
            <a:off x="1246434" y="0"/>
            <a:ext cx="9529567" cy="6273801"/>
          </a:xfrm>
          <a:custGeom>
            <a:avLst/>
            <a:gdLst>
              <a:gd name="connsiteX0" fmla="*/ 734598 w 9529567"/>
              <a:gd name="connsiteY0" fmla="*/ 0 h 6273801"/>
              <a:gd name="connsiteX1" fmla="*/ 7516279 w 9529567"/>
              <a:gd name="connsiteY1" fmla="*/ 0 h 6273801"/>
              <a:gd name="connsiteX2" fmla="*/ 7516279 w 9529567"/>
              <a:gd name="connsiteY2" fmla="*/ 1426072 h 6273801"/>
              <a:gd name="connsiteX3" fmla="*/ 3517334 w 9529567"/>
              <a:gd name="connsiteY3" fmla="*/ 1426072 h 6273801"/>
              <a:gd name="connsiteX4" fmla="*/ 2104084 w 9529567"/>
              <a:gd name="connsiteY4" fmla="*/ 2843283 h 6273801"/>
              <a:gd name="connsiteX5" fmla="*/ 3517334 w 9529567"/>
              <a:gd name="connsiteY5" fmla="*/ 4260493 h 6273801"/>
              <a:gd name="connsiteX6" fmla="*/ 9529567 w 9529567"/>
              <a:gd name="connsiteY6" fmla="*/ 4260493 h 6273801"/>
              <a:gd name="connsiteX7" fmla="*/ 9529567 w 9529567"/>
              <a:gd name="connsiteY7" fmla="*/ 6273801 h 6273801"/>
              <a:gd name="connsiteX8" fmla="*/ 3426539 w 9529567"/>
              <a:gd name="connsiteY8" fmla="*/ 6273801 h 6273801"/>
              <a:gd name="connsiteX9" fmla="*/ 0 w 9529567"/>
              <a:gd name="connsiteY9" fmla="*/ 2843283 h 6273801"/>
              <a:gd name="connsiteX10" fmla="*/ 1093492 w 9529567"/>
              <a:gd name="connsiteY10" fmla="*/ 415471 h 6273801"/>
              <a:gd name="connsiteX11" fmla="*/ 869696 w 9529567"/>
              <a:gd name="connsiteY11" fmla="*/ 172235 h 627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29567" h="6273801">
                <a:moveTo>
                  <a:pt x="734598" y="0"/>
                </a:moveTo>
                <a:lnTo>
                  <a:pt x="7516279" y="0"/>
                </a:lnTo>
                <a:lnTo>
                  <a:pt x="7516279" y="1426072"/>
                </a:lnTo>
                <a:lnTo>
                  <a:pt x="3517334" y="1426072"/>
                </a:lnTo>
                <a:cubicBezTo>
                  <a:pt x="2735704" y="1426072"/>
                  <a:pt x="2104084" y="2061646"/>
                  <a:pt x="2104084" y="2843283"/>
                </a:cubicBezTo>
                <a:cubicBezTo>
                  <a:pt x="2104084" y="3624919"/>
                  <a:pt x="2735704" y="4260493"/>
                  <a:pt x="3517334" y="4260493"/>
                </a:cubicBezTo>
                <a:lnTo>
                  <a:pt x="9529567" y="4260493"/>
                </a:lnTo>
                <a:lnTo>
                  <a:pt x="9529567" y="6273801"/>
                </a:lnTo>
                <a:lnTo>
                  <a:pt x="3426539" y="6273801"/>
                </a:lnTo>
                <a:cubicBezTo>
                  <a:pt x="1531679" y="6273801"/>
                  <a:pt x="0" y="4738161"/>
                  <a:pt x="0" y="2843283"/>
                </a:cubicBezTo>
                <a:cubicBezTo>
                  <a:pt x="0" y="1895844"/>
                  <a:pt x="477663" y="1039202"/>
                  <a:pt x="1093492" y="415471"/>
                </a:cubicBezTo>
                <a:cubicBezTo>
                  <a:pt x="1016514" y="337998"/>
                  <a:pt x="941694" y="256824"/>
                  <a:pt x="869696" y="172235"/>
                </a:cubicBezTo>
                <a:close/>
              </a:path>
            </a:pathLst>
          </a:custGeom>
          <a:solidFill>
            <a:schemeClr val="accent1">
              <a:lumMod val="90000"/>
            </a:schemeClr>
          </a:solidFill>
          <a:ln w="736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6FCEDA72-1D5E-4AE0-BD89-1CF0272BA4ED}"/>
              </a:ext>
            </a:extLst>
          </p:cNvPr>
          <p:cNvSpPr/>
          <p:nvPr/>
        </p:nvSpPr>
        <p:spPr>
          <a:xfrm flipH="1">
            <a:off x="0" y="3151264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nBW DIN Pro"/>
              <a:ea typeface="+mn-ea"/>
              <a:cs typeface="+mn-cs"/>
            </a:endParaRP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4042A03-EDCB-4342-BC85-2D0233FC1FC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7988" y="3825044"/>
            <a:ext cx="3270329" cy="2448756"/>
          </a:xfrm>
        </p:spPr>
        <p:txBody>
          <a:bodyPr/>
          <a:lstStyle>
            <a:lvl1pPr>
              <a:spcAft>
                <a:spcPts val="0"/>
              </a:spcAft>
              <a:defRPr sz="16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1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1"/>
                </a:solidFill>
              </a:defRPr>
            </a:lvl3pPr>
            <a:lvl4pPr>
              <a:spcAft>
                <a:spcPts val="600"/>
              </a:spcAft>
              <a:buClr>
                <a:schemeClr val="accent1">
                  <a:lumMod val="90000"/>
                </a:schemeClr>
              </a:buClr>
              <a:defRPr>
                <a:solidFill>
                  <a:schemeClr val="tx1"/>
                </a:solidFill>
              </a:defRPr>
            </a:lvl4pPr>
            <a:lvl5pPr>
              <a:spcAft>
                <a:spcPts val="600"/>
              </a:spcAft>
              <a:buClr>
                <a:schemeClr val="accent1">
                  <a:lumMod val="90000"/>
                </a:schemeClr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5F4288F3-C68F-466B-A942-1B2139AC54C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98082" y="3825044"/>
            <a:ext cx="3269518" cy="2448756"/>
          </a:xfrm>
        </p:spPr>
        <p:txBody>
          <a:bodyPr/>
          <a:lstStyle>
            <a:lvl1pPr>
              <a:spcAft>
                <a:spcPts val="0"/>
              </a:spcAft>
              <a:defRPr sz="16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>
              <a:spcAft>
                <a:spcPts val="600"/>
              </a:spcAft>
              <a:defRPr sz="1600">
                <a:solidFill>
                  <a:schemeClr val="tx1"/>
                </a:solidFill>
              </a:defRPr>
            </a:lvl3pPr>
            <a:lvl4pPr>
              <a:spcAft>
                <a:spcPts val="600"/>
              </a:spcAft>
              <a:defRPr sz="1600">
                <a:solidFill>
                  <a:schemeClr val="tx1"/>
                </a:solidFill>
              </a:defRPr>
            </a:lvl4pPr>
            <a:lvl5pPr>
              <a:spcAft>
                <a:spcPts val="600"/>
              </a:spcAft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6" name="Titel 1">
            <a:extLst>
              <a:ext uri="{FF2B5EF4-FFF2-40B4-BE49-F238E27FC236}">
                <a16:creationId xmlns:a16="http://schemas.microsoft.com/office/drawing/2014/main" id="{41AE2C6D-8CD1-41E2-B1D0-EA3AADE942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88" y="1536700"/>
            <a:ext cx="8640762" cy="1424248"/>
          </a:xfrm>
        </p:spPr>
        <p:txBody>
          <a:bodyPr anchor="b" anchorCtr="0"/>
          <a:lstStyle>
            <a:lvl1pPr>
              <a:defRPr sz="96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Vielen Dank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534E419-2D9D-45E0-8C5B-07B76ACF1B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651918" y="379819"/>
            <a:ext cx="2132714" cy="381599"/>
          </a:xfrm>
          <a:prstGeom prst="rect">
            <a:avLst/>
          </a:prstGeom>
        </p:spPr>
      </p:pic>
      <p:sp>
        <p:nvSpPr>
          <p:cNvPr id="11" name="Freihandform: Form 10">
            <a:extLst>
              <a:ext uri="{FF2B5EF4-FFF2-40B4-BE49-F238E27FC236}">
                <a16:creationId xmlns:a16="http://schemas.microsoft.com/office/drawing/2014/main" id="{4587CA48-264C-462E-A519-745EF9F7CC46}"/>
              </a:ext>
            </a:extLst>
          </p:cNvPr>
          <p:cNvSpPr/>
          <p:nvPr userDrawn="1"/>
        </p:nvSpPr>
        <p:spPr>
          <a:xfrm flipH="1">
            <a:off x="0" y="3151264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nBW DIN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1095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enner 0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21C52AD0-A5C9-74E3-FF14-99C28A583898}"/>
              </a:ext>
            </a:extLst>
          </p:cNvPr>
          <p:cNvSpPr/>
          <p:nvPr userDrawn="1"/>
        </p:nvSpPr>
        <p:spPr>
          <a:xfrm>
            <a:off x="1274290" y="1485002"/>
            <a:ext cx="9451359" cy="5372999"/>
          </a:xfrm>
          <a:custGeom>
            <a:avLst/>
            <a:gdLst>
              <a:gd name="connsiteX0" fmla="*/ 3399827 w 9451359"/>
              <a:gd name="connsiteY0" fmla="*/ 0 h 5372999"/>
              <a:gd name="connsiteX1" fmla="*/ 9451359 w 9451359"/>
              <a:gd name="connsiteY1" fmla="*/ 0 h 5372999"/>
              <a:gd name="connsiteX2" fmla="*/ 9451359 w 9451359"/>
              <a:gd name="connsiteY2" fmla="*/ 2001529 h 5372999"/>
              <a:gd name="connsiteX3" fmla="*/ 3489914 w 9451359"/>
              <a:gd name="connsiteY3" fmla="*/ 2001529 h 5372999"/>
              <a:gd name="connsiteX4" fmla="*/ 2087681 w 9451359"/>
              <a:gd name="connsiteY4" fmla="*/ 3407691 h 5372999"/>
              <a:gd name="connsiteX5" fmla="*/ 3489914 w 9451359"/>
              <a:gd name="connsiteY5" fmla="*/ 4813854 h 5372999"/>
              <a:gd name="connsiteX6" fmla="*/ 7457684 w 9451359"/>
              <a:gd name="connsiteY6" fmla="*/ 4813854 h 5372999"/>
              <a:gd name="connsiteX7" fmla="*/ 7457684 w 9451359"/>
              <a:gd name="connsiteY7" fmla="*/ 5372999 h 5372999"/>
              <a:gd name="connsiteX8" fmla="*/ 710430 w 9451359"/>
              <a:gd name="connsiteY8" fmla="*/ 5372999 h 5372999"/>
              <a:gd name="connsiteX9" fmla="*/ 657664 w 9451359"/>
              <a:gd name="connsiteY9" fmla="*/ 5305728 h 5372999"/>
              <a:gd name="connsiteX10" fmla="*/ 0 w 9451359"/>
              <a:gd name="connsiteY10" fmla="*/ 3403774 h 5372999"/>
              <a:gd name="connsiteX11" fmla="*/ 3399827 w 9451359"/>
              <a:gd name="connsiteY11" fmla="*/ 0 h 5372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451359" h="5372999">
                <a:moveTo>
                  <a:pt x="3399827" y="0"/>
                </a:moveTo>
                <a:lnTo>
                  <a:pt x="9451359" y="0"/>
                </a:lnTo>
                <a:lnTo>
                  <a:pt x="9451359" y="2001529"/>
                </a:lnTo>
                <a:lnTo>
                  <a:pt x="3489914" y="2001529"/>
                </a:lnTo>
                <a:cubicBezTo>
                  <a:pt x="2714377" y="2001529"/>
                  <a:pt x="2087681" y="2632148"/>
                  <a:pt x="2087681" y="3407691"/>
                </a:cubicBezTo>
                <a:cubicBezTo>
                  <a:pt x="2087681" y="4183235"/>
                  <a:pt x="2714377" y="4813854"/>
                  <a:pt x="3489914" y="4813854"/>
                </a:cubicBezTo>
                <a:lnTo>
                  <a:pt x="7457684" y="4813854"/>
                </a:lnTo>
                <a:lnTo>
                  <a:pt x="7457684" y="5372999"/>
                </a:lnTo>
                <a:lnTo>
                  <a:pt x="710430" y="5372999"/>
                </a:lnTo>
                <a:lnTo>
                  <a:pt x="657664" y="5305728"/>
                </a:lnTo>
                <a:cubicBezTo>
                  <a:pt x="266591" y="4763179"/>
                  <a:pt x="0" y="4108814"/>
                  <a:pt x="0" y="3403774"/>
                </a:cubicBezTo>
                <a:cubicBezTo>
                  <a:pt x="0" y="1523669"/>
                  <a:pt x="1519739" y="0"/>
                  <a:pt x="3399827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736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062504-15A4-42DE-845E-42CDB9AA4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617132"/>
            <a:ext cx="8820150" cy="1656668"/>
          </a:xfrm>
        </p:spPr>
        <p:txBody>
          <a:bodyPr anchor="t" anchorCtr="0"/>
          <a:lstStyle>
            <a:lvl1pPr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B6A05900-27A0-4454-9ED9-600F1432FDF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344463"/>
            <a:ext cx="2077492" cy="3677930"/>
          </a:xfrm>
        </p:spPr>
        <p:txBody>
          <a:bodyPr wrap="none" anchor="b" anchorCtr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23900">
                <a:solidFill>
                  <a:schemeClr val="bg1"/>
                </a:solidFill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23900">
                <a:solidFill>
                  <a:schemeClr val="bg1"/>
                </a:solidFill>
                <a:latin typeface="+mj-lt"/>
              </a:defRPr>
            </a:lvl2pPr>
            <a:lvl3pPr marL="0" indent="0">
              <a:spcAft>
                <a:spcPts val="0"/>
              </a:spcAft>
              <a:buNone/>
              <a:defRPr sz="23900">
                <a:solidFill>
                  <a:schemeClr val="bg1"/>
                </a:solidFill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23900">
                <a:solidFill>
                  <a:schemeClr val="bg1"/>
                </a:solidFill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239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X</a:t>
            </a:r>
          </a:p>
        </p:txBody>
      </p:sp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EB96D43B-84C5-4A12-A034-744816F52942}"/>
              </a:ext>
            </a:extLst>
          </p:cNvPr>
          <p:cNvSpPr/>
          <p:nvPr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kern="0">
              <a:solidFill>
                <a:prstClr val="black"/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A32BE44-B39E-4B22-8CB0-D5660D2926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651918" y="379819"/>
            <a:ext cx="2132714" cy="381599"/>
          </a:xfrm>
          <a:prstGeom prst="rect">
            <a:avLst/>
          </a:prstGeom>
        </p:spPr>
      </p:pic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58CEE80D-8612-4B0C-93F3-748435F05436}"/>
              </a:ext>
            </a:extLst>
          </p:cNvPr>
          <p:cNvSpPr/>
          <p:nvPr userDrawn="1"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ker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72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enner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C47388DD-9124-7D19-45A6-77FF6D9C27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6120"/>
          <a:stretch>
            <a:fillRect/>
          </a:stretch>
        </p:blipFill>
        <p:spPr>
          <a:xfrm>
            <a:off x="1272000" y="0"/>
            <a:ext cx="9474300" cy="6381000"/>
          </a:xfrm>
          <a:custGeom>
            <a:avLst/>
            <a:gdLst>
              <a:gd name="connsiteX0" fmla="*/ 0 w 9474300"/>
              <a:gd name="connsiteY0" fmla="*/ 0 h 6381000"/>
              <a:gd name="connsiteX1" fmla="*/ 9474300 w 9474300"/>
              <a:gd name="connsiteY1" fmla="*/ 0 h 6381000"/>
              <a:gd name="connsiteX2" fmla="*/ 9474300 w 9474300"/>
              <a:gd name="connsiteY2" fmla="*/ 6381000 h 6381000"/>
              <a:gd name="connsiteX3" fmla="*/ 0 w 9474300"/>
              <a:gd name="connsiteY3" fmla="*/ 6381000 h 6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74300" h="6381000">
                <a:moveTo>
                  <a:pt x="0" y="0"/>
                </a:moveTo>
                <a:lnTo>
                  <a:pt x="9474300" y="0"/>
                </a:lnTo>
                <a:lnTo>
                  <a:pt x="9474300" y="6381000"/>
                </a:lnTo>
                <a:lnTo>
                  <a:pt x="0" y="6381000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9062504-15A4-42DE-845E-42CDB9AA4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617132"/>
            <a:ext cx="8820150" cy="1656668"/>
          </a:xfrm>
        </p:spPr>
        <p:txBody>
          <a:bodyPr anchor="t" anchorCtr="0"/>
          <a:lstStyle>
            <a:lvl1pPr>
              <a:lnSpc>
                <a:spcPct val="100000"/>
              </a:lnSpc>
              <a:defRPr sz="48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B6A05900-27A0-4454-9ED9-600F1432FDF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344463"/>
            <a:ext cx="2077492" cy="3677930"/>
          </a:xfrm>
        </p:spPr>
        <p:txBody>
          <a:bodyPr wrap="none" anchor="b" anchorCtr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23900">
                <a:solidFill>
                  <a:schemeClr val="tx1"/>
                </a:solidFill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23900">
                <a:solidFill>
                  <a:schemeClr val="bg1"/>
                </a:solidFill>
                <a:latin typeface="+mj-lt"/>
              </a:defRPr>
            </a:lvl2pPr>
            <a:lvl3pPr marL="0" indent="0">
              <a:spcAft>
                <a:spcPts val="0"/>
              </a:spcAft>
              <a:buNone/>
              <a:defRPr sz="23900">
                <a:solidFill>
                  <a:schemeClr val="bg1"/>
                </a:solidFill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23900">
                <a:solidFill>
                  <a:schemeClr val="bg1"/>
                </a:solidFill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239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X</a:t>
            </a:r>
          </a:p>
        </p:txBody>
      </p:sp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8A79D3C8-C9A7-41B6-A03F-7EB25BD38B95}"/>
              </a:ext>
            </a:extLst>
          </p:cNvPr>
          <p:cNvSpPr/>
          <p:nvPr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kern="0">
              <a:solidFill>
                <a:prstClr val="black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F055BAB-0F45-4B32-974C-0D5C13E7C9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9651918" y="379819"/>
            <a:ext cx="2132714" cy="381599"/>
          </a:xfrm>
          <a:prstGeom prst="rect">
            <a:avLst/>
          </a:prstGeom>
        </p:spPr>
      </p:pic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B0624D60-DAF7-47CA-AEAA-1F6D3D3F68EC}"/>
              </a:ext>
            </a:extLst>
          </p:cNvPr>
          <p:cNvSpPr/>
          <p:nvPr userDrawn="1"/>
        </p:nvSpPr>
        <p:spPr>
          <a:xfrm flipH="1">
            <a:off x="0" y="4113076"/>
            <a:ext cx="1775520" cy="385748"/>
          </a:xfrm>
          <a:custGeom>
            <a:avLst/>
            <a:gdLst>
              <a:gd name="connsiteX0" fmla="*/ 1775520 w 1775520"/>
              <a:gd name="connsiteY0" fmla="*/ 0 h 385748"/>
              <a:gd name="connsiteX1" fmla="*/ 212865 w 1775520"/>
              <a:gd name="connsiteY1" fmla="*/ 0 h 385748"/>
              <a:gd name="connsiteX2" fmla="*/ 58202 w 1775520"/>
              <a:gd name="connsiteY2" fmla="*/ 50226 h 385748"/>
              <a:gd name="connsiteX3" fmla="*/ 0 w 1775520"/>
              <a:gd name="connsiteY3" fmla="*/ 192874 h 385748"/>
              <a:gd name="connsiteX4" fmla="*/ 58255 w 1775520"/>
              <a:gd name="connsiteY4" fmla="*/ 335522 h 385748"/>
              <a:gd name="connsiteX5" fmla="*/ 212915 w 1775520"/>
              <a:gd name="connsiteY5" fmla="*/ 385748 h 385748"/>
              <a:gd name="connsiteX6" fmla="*/ 1775520 w 1775520"/>
              <a:gd name="connsiteY6" fmla="*/ 385748 h 38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5520" h="385748">
                <a:moveTo>
                  <a:pt x="1775520" y="0"/>
                </a:moveTo>
                <a:lnTo>
                  <a:pt x="212865" y="0"/>
                </a:lnTo>
                <a:cubicBezTo>
                  <a:pt x="148572" y="0"/>
                  <a:pt x="97070" y="16777"/>
                  <a:pt x="58202" y="50226"/>
                </a:cubicBezTo>
                <a:cubicBezTo>
                  <a:pt x="19383" y="83789"/>
                  <a:pt x="0" y="131240"/>
                  <a:pt x="0" y="192874"/>
                </a:cubicBezTo>
                <a:cubicBezTo>
                  <a:pt x="0" y="254558"/>
                  <a:pt x="19383" y="302072"/>
                  <a:pt x="58255" y="335522"/>
                </a:cubicBezTo>
                <a:cubicBezTo>
                  <a:pt x="97132" y="369075"/>
                  <a:pt x="148625" y="385748"/>
                  <a:pt x="212915" y="385748"/>
                </a:cubicBezTo>
                <a:lnTo>
                  <a:pt x="1775520" y="385748"/>
                </a:lnTo>
                <a:close/>
              </a:path>
            </a:pathLst>
          </a:custGeom>
          <a:solidFill>
            <a:schemeClr val="bg2"/>
          </a:solidFill>
          <a:ln w="7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ker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101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19BD71-7858-4182-B665-B1B000CA7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FE08A8-E3E5-431E-A8A9-1E3F9BA680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844674"/>
            <a:ext cx="10117138" cy="442912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8394C23-917E-4B8C-BFF7-21B54DA45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Anlage Zur EnBW und NetzeBW Stellungnahme I Michael Stegmüller I 12.11.2024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C3170B6-152E-4A77-9854-50B7ECD5A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C357-94BC-44C8-B600-C5D15BBAA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6731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slideLayout" Target="../slideLayouts/slideLayout4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24" Type="http://schemas.openxmlformats.org/officeDocument/2006/relationships/image" Target="../media/image7.png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4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47.xml"/><Relationship Id="rId21" Type="http://schemas.openxmlformats.org/officeDocument/2006/relationships/slideLayout" Target="../slideLayouts/slideLayout65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20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23" Type="http://schemas.openxmlformats.org/officeDocument/2006/relationships/theme" Target="../theme/theme3.xml"/><Relationship Id="rId10" Type="http://schemas.openxmlformats.org/officeDocument/2006/relationships/slideLayout" Target="../slideLayouts/slideLayout54.xml"/><Relationship Id="rId19" Type="http://schemas.openxmlformats.org/officeDocument/2006/relationships/slideLayout" Target="../slideLayouts/slideLayout63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Relationship Id="rId22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D4A662B-B6C6-4BE2-B11D-B4B1C0675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96863"/>
            <a:ext cx="8784357" cy="503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F794896-4FD7-4947-86D4-5A6FD82C70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844675"/>
            <a:ext cx="11376025" cy="44291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D80C1E-FA8A-4067-9BBF-B43D41E7C8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7987" y="6543420"/>
            <a:ext cx="10117137" cy="14386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Anlage Zur EnBW und NetzeBW Stellungnahme I Michael Stegmüller I 12.11.2024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18E19E-546D-45F0-BDB6-91738FC9EF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9850" y="6543420"/>
            <a:ext cx="281577" cy="14386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fld id="{0BBFC357-94BC-44C8-B600-C5D15BBAA3C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E8FB2C14-F35D-4285-853B-3DB5DF6A4561}"/>
              </a:ext>
            </a:extLst>
          </p:cNvPr>
          <p:cNvSpPr/>
          <p:nvPr/>
        </p:nvSpPr>
        <p:spPr>
          <a:xfrm>
            <a:off x="0" y="1412808"/>
            <a:ext cx="1126829" cy="215992"/>
          </a:xfrm>
          <a:custGeom>
            <a:avLst/>
            <a:gdLst>
              <a:gd name="connsiteX0" fmla="*/ 0 w 1126829"/>
              <a:gd name="connsiteY0" fmla="*/ 0 h 215992"/>
              <a:gd name="connsiteX1" fmla="*/ 1018833 w 1126829"/>
              <a:gd name="connsiteY1" fmla="*/ 0 h 215992"/>
              <a:gd name="connsiteX2" fmla="*/ 1126829 w 1126829"/>
              <a:gd name="connsiteY2" fmla="*/ 107996 h 215992"/>
              <a:gd name="connsiteX3" fmla="*/ 1018833 w 1126829"/>
              <a:gd name="connsiteY3" fmla="*/ 215992 h 215992"/>
              <a:gd name="connsiteX4" fmla="*/ 0 w 1126829"/>
              <a:gd name="connsiteY4" fmla="*/ 215992 h 215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9" h="215992">
                <a:moveTo>
                  <a:pt x="0" y="0"/>
                </a:moveTo>
                <a:lnTo>
                  <a:pt x="1018833" y="0"/>
                </a:lnTo>
                <a:cubicBezTo>
                  <a:pt x="1078478" y="0"/>
                  <a:pt x="1126829" y="48351"/>
                  <a:pt x="1126829" y="107996"/>
                </a:cubicBezTo>
                <a:cubicBezTo>
                  <a:pt x="1126829" y="167641"/>
                  <a:pt x="1078478" y="215992"/>
                  <a:pt x="1018833" y="215992"/>
                </a:cubicBezTo>
                <a:lnTo>
                  <a:pt x="0" y="21599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2317"/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76B36CAE-1B80-45AC-9E44-524014EE1CC6}"/>
              </a:ext>
            </a:extLst>
          </p:cNvPr>
          <p:cNvSpPr/>
          <p:nvPr userDrawn="1"/>
        </p:nvSpPr>
        <p:spPr>
          <a:xfrm>
            <a:off x="0" y="1412808"/>
            <a:ext cx="1126829" cy="215992"/>
          </a:xfrm>
          <a:custGeom>
            <a:avLst/>
            <a:gdLst>
              <a:gd name="connsiteX0" fmla="*/ 0 w 1126829"/>
              <a:gd name="connsiteY0" fmla="*/ 0 h 215992"/>
              <a:gd name="connsiteX1" fmla="*/ 1018833 w 1126829"/>
              <a:gd name="connsiteY1" fmla="*/ 0 h 215992"/>
              <a:gd name="connsiteX2" fmla="*/ 1126829 w 1126829"/>
              <a:gd name="connsiteY2" fmla="*/ 107996 h 215992"/>
              <a:gd name="connsiteX3" fmla="*/ 1018833 w 1126829"/>
              <a:gd name="connsiteY3" fmla="*/ 215992 h 215992"/>
              <a:gd name="connsiteX4" fmla="*/ 0 w 1126829"/>
              <a:gd name="connsiteY4" fmla="*/ 215992 h 215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9" h="215992">
                <a:moveTo>
                  <a:pt x="0" y="0"/>
                </a:moveTo>
                <a:lnTo>
                  <a:pt x="1018833" y="0"/>
                </a:lnTo>
                <a:cubicBezTo>
                  <a:pt x="1078478" y="0"/>
                  <a:pt x="1126829" y="48351"/>
                  <a:pt x="1126829" y="107996"/>
                </a:cubicBezTo>
                <a:cubicBezTo>
                  <a:pt x="1126829" y="167641"/>
                  <a:pt x="1078478" y="215992"/>
                  <a:pt x="1018833" y="215992"/>
                </a:cubicBezTo>
                <a:lnTo>
                  <a:pt x="0" y="21599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2317"/>
          </a:p>
        </p:txBody>
      </p:sp>
      <p:grpSp>
        <p:nvGrpSpPr>
          <p:cNvPr id="14" name="Grafik 6">
            <a:extLst>
              <a:ext uri="{FF2B5EF4-FFF2-40B4-BE49-F238E27FC236}">
                <a16:creationId xmlns:a16="http://schemas.microsoft.com/office/drawing/2014/main" id="{AD0CEA41-9421-DF53-16DA-D60AAE32788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536952" y="379819"/>
            <a:ext cx="1247061" cy="223200"/>
            <a:chOff x="1415480" y="836712"/>
            <a:chExt cx="9579240" cy="1714500"/>
          </a:xfrm>
        </p:grpSpPr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C9E2C8B4-0279-0329-5222-7B13951E76E8}"/>
                </a:ext>
              </a:extLst>
            </p:cNvPr>
            <p:cNvSpPr/>
            <p:nvPr/>
          </p:nvSpPr>
          <p:spPr>
            <a:xfrm>
              <a:off x="1415480" y="1546160"/>
              <a:ext cx="2432394" cy="270265"/>
            </a:xfrm>
            <a:custGeom>
              <a:avLst/>
              <a:gdLst>
                <a:gd name="connsiteX0" fmla="*/ 135133 w 2432394"/>
                <a:gd name="connsiteY0" fmla="*/ 270266 h 270265"/>
                <a:gd name="connsiteX1" fmla="*/ 2432394 w 2432394"/>
                <a:gd name="connsiteY1" fmla="*/ 270266 h 270265"/>
                <a:gd name="connsiteX2" fmla="*/ 2432394 w 2432394"/>
                <a:gd name="connsiteY2" fmla="*/ 0 h 270265"/>
                <a:gd name="connsiteX3" fmla="*/ 135133 w 2432394"/>
                <a:gd name="connsiteY3" fmla="*/ 0 h 270265"/>
                <a:gd name="connsiteX4" fmla="*/ 0 w 2432394"/>
                <a:gd name="connsiteY4" fmla="*/ 135133 h 270265"/>
                <a:gd name="connsiteX5" fmla="*/ 0 w 2432394"/>
                <a:gd name="connsiteY5" fmla="*/ 135133 h 270265"/>
                <a:gd name="connsiteX6" fmla="*/ 135133 w 2432394"/>
                <a:gd name="connsiteY6" fmla="*/ 270266 h 270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32394" h="270265">
                  <a:moveTo>
                    <a:pt x="135133" y="270266"/>
                  </a:moveTo>
                  <a:lnTo>
                    <a:pt x="2432394" y="270266"/>
                  </a:lnTo>
                  <a:lnTo>
                    <a:pt x="2432394" y="0"/>
                  </a:lnTo>
                  <a:lnTo>
                    <a:pt x="135133" y="0"/>
                  </a:lnTo>
                  <a:cubicBezTo>
                    <a:pt x="60501" y="0"/>
                    <a:pt x="0" y="60501"/>
                    <a:pt x="0" y="135133"/>
                  </a:cubicBezTo>
                  <a:lnTo>
                    <a:pt x="0" y="135133"/>
                  </a:lnTo>
                  <a:cubicBezTo>
                    <a:pt x="0" y="209765"/>
                    <a:pt x="60501" y="270266"/>
                    <a:pt x="135133" y="270266"/>
                  </a:cubicBezTo>
                  <a:close/>
                </a:path>
              </a:pathLst>
            </a:custGeom>
            <a:solidFill>
              <a:srgbClr val="FE8F1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22E713B-EEC9-86D6-6CA6-34BDC8B89113}"/>
                </a:ext>
              </a:extLst>
            </p:cNvPr>
            <p:cNvSpPr/>
            <p:nvPr/>
          </p:nvSpPr>
          <p:spPr>
            <a:xfrm>
              <a:off x="4334352" y="836712"/>
              <a:ext cx="6660367" cy="1714500"/>
            </a:xfrm>
            <a:custGeom>
              <a:avLst/>
              <a:gdLst>
                <a:gd name="connsiteX0" fmla="*/ 2409679 w 6660367"/>
                <a:gd name="connsiteY0" fmla="*/ 494925 h 1714500"/>
                <a:gd name="connsiteX1" fmla="*/ 2895225 w 6660367"/>
                <a:gd name="connsiteY1" fmla="*/ 980470 h 1714500"/>
                <a:gd name="connsiteX2" fmla="*/ 2895225 w 6660367"/>
                <a:gd name="connsiteY2" fmla="*/ 980471 h 1714500"/>
                <a:gd name="connsiteX3" fmla="*/ 2895225 w 6660367"/>
                <a:gd name="connsiteY3" fmla="*/ 1689163 h 1714500"/>
                <a:gd name="connsiteX4" fmla="*/ 2591176 w 6660367"/>
                <a:gd name="connsiteY4" fmla="*/ 1689163 h 1714500"/>
                <a:gd name="connsiteX5" fmla="*/ 2591176 w 6660367"/>
                <a:gd name="connsiteY5" fmla="*/ 980471 h 1714500"/>
                <a:gd name="connsiteX6" fmla="*/ 2591176 w 6660367"/>
                <a:gd name="connsiteY6" fmla="*/ 980471 h 1714500"/>
                <a:gd name="connsiteX7" fmla="*/ 2396165 w 6660367"/>
                <a:gd name="connsiteY7" fmla="*/ 785461 h 1714500"/>
                <a:gd name="connsiteX8" fmla="*/ 1923956 w 6660367"/>
                <a:gd name="connsiteY8" fmla="*/ 785461 h 1714500"/>
                <a:gd name="connsiteX9" fmla="*/ 1923956 w 6660367"/>
                <a:gd name="connsiteY9" fmla="*/ 1689163 h 1714500"/>
                <a:gd name="connsiteX10" fmla="*/ 1619907 w 6660367"/>
                <a:gd name="connsiteY10" fmla="*/ 1689163 h 1714500"/>
                <a:gd name="connsiteX11" fmla="*/ 1619907 w 6660367"/>
                <a:gd name="connsiteY11" fmla="*/ 494925 h 1714500"/>
                <a:gd name="connsiteX12" fmla="*/ 2409679 w 6660367"/>
                <a:gd name="connsiteY12" fmla="*/ 494925 h 1714500"/>
                <a:gd name="connsiteX13" fmla="*/ 508438 w 6660367"/>
                <a:gd name="connsiteY13" fmla="*/ 290536 h 1714500"/>
                <a:gd name="connsiteX14" fmla="*/ 1376667 w 6660367"/>
                <a:gd name="connsiteY14" fmla="*/ 290536 h 1714500"/>
                <a:gd name="connsiteX15" fmla="*/ 1376667 w 6660367"/>
                <a:gd name="connsiteY15" fmla="*/ 0 h 1714500"/>
                <a:gd name="connsiteX16" fmla="*/ 494924 w 6660367"/>
                <a:gd name="connsiteY16" fmla="*/ 0 h 1714500"/>
                <a:gd name="connsiteX17" fmla="*/ 0 w 6660367"/>
                <a:gd name="connsiteY17" fmla="*/ 494924 h 1714500"/>
                <a:gd name="connsiteX18" fmla="*/ 0 w 6660367"/>
                <a:gd name="connsiteY18" fmla="*/ 494925 h 1714500"/>
                <a:gd name="connsiteX19" fmla="*/ 158172 w 6660367"/>
                <a:gd name="connsiteY19" fmla="*/ 844581 h 1714500"/>
                <a:gd name="connsiteX20" fmla="*/ 0 w 6660367"/>
                <a:gd name="connsiteY20" fmla="*/ 1194238 h 1714500"/>
                <a:gd name="connsiteX21" fmla="*/ 0 w 6660367"/>
                <a:gd name="connsiteY21" fmla="*/ 1194238 h 1714500"/>
                <a:gd name="connsiteX22" fmla="*/ 494924 w 6660367"/>
                <a:gd name="connsiteY22" fmla="*/ 1689163 h 1714500"/>
                <a:gd name="connsiteX23" fmla="*/ 1376667 w 6660367"/>
                <a:gd name="connsiteY23" fmla="*/ 1689163 h 1714500"/>
                <a:gd name="connsiteX24" fmla="*/ 1376667 w 6660367"/>
                <a:gd name="connsiteY24" fmla="*/ 1398627 h 1714500"/>
                <a:gd name="connsiteX25" fmla="*/ 508438 w 6660367"/>
                <a:gd name="connsiteY25" fmla="*/ 1398627 h 1714500"/>
                <a:gd name="connsiteX26" fmla="*/ 304049 w 6660367"/>
                <a:gd name="connsiteY26" fmla="*/ 1194238 h 1714500"/>
                <a:gd name="connsiteX27" fmla="*/ 304049 w 6660367"/>
                <a:gd name="connsiteY27" fmla="*/ 1194238 h 1714500"/>
                <a:gd name="connsiteX28" fmla="*/ 508438 w 6660367"/>
                <a:gd name="connsiteY28" fmla="*/ 989849 h 1714500"/>
                <a:gd name="connsiteX29" fmla="*/ 1086131 w 6660367"/>
                <a:gd name="connsiteY29" fmla="*/ 989849 h 1714500"/>
                <a:gd name="connsiteX30" fmla="*/ 1086131 w 6660367"/>
                <a:gd name="connsiteY30" fmla="*/ 699313 h 1714500"/>
                <a:gd name="connsiteX31" fmla="*/ 508438 w 6660367"/>
                <a:gd name="connsiteY31" fmla="*/ 699313 h 1714500"/>
                <a:gd name="connsiteX32" fmla="*/ 304049 w 6660367"/>
                <a:gd name="connsiteY32" fmla="*/ 494925 h 1714500"/>
                <a:gd name="connsiteX33" fmla="*/ 304049 w 6660367"/>
                <a:gd name="connsiteY33" fmla="*/ 494925 h 1714500"/>
                <a:gd name="connsiteX34" fmla="*/ 508438 w 6660367"/>
                <a:gd name="connsiteY34" fmla="*/ 290536 h 1714500"/>
                <a:gd name="connsiteX35" fmla="*/ 4491955 w 6660367"/>
                <a:gd name="connsiteY35" fmla="*/ 819334 h 1714500"/>
                <a:gd name="connsiteX36" fmla="*/ 4626617 w 6660367"/>
                <a:gd name="connsiteY36" fmla="*/ 494925 h 1714500"/>
                <a:gd name="connsiteX37" fmla="*/ 4626617 w 6660367"/>
                <a:gd name="connsiteY37" fmla="*/ 494924 h 1714500"/>
                <a:gd name="connsiteX38" fmla="*/ 4131692 w 6660367"/>
                <a:gd name="connsiteY38" fmla="*/ 0 h 1714500"/>
                <a:gd name="connsiteX39" fmla="*/ 3182382 w 6660367"/>
                <a:gd name="connsiteY39" fmla="*/ 0 h 1714500"/>
                <a:gd name="connsiteX40" fmla="*/ 3182382 w 6660367"/>
                <a:gd name="connsiteY40" fmla="*/ 1108091 h 1714500"/>
                <a:gd name="connsiteX41" fmla="*/ 3486432 w 6660367"/>
                <a:gd name="connsiteY41" fmla="*/ 1108091 h 1714500"/>
                <a:gd name="connsiteX42" fmla="*/ 3486432 w 6660367"/>
                <a:gd name="connsiteY42" fmla="*/ 290536 h 1714500"/>
                <a:gd name="connsiteX43" fmla="*/ 4118178 w 6660367"/>
                <a:gd name="connsiteY43" fmla="*/ 290536 h 1714500"/>
                <a:gd name="connsiteX44" fmla="*/ 4322567 w 6660367"/>
                <a:gd name="connsiteY44" fmla="*/ 494925 h 1714500"/>
                <a:gd name="connsiteX45" fmla="*/ 4322567 w 6660367"/>
                <a:gd name="connsiteY45" fmla="*/ 494925 h 1714500"/>
                <a:gd name="connsiteX46" fmla="*/ 4118178 w 6660367"/>
                <a:gd name="connsiteY46" fmla="*/ 699313 h 1714500"/>
                <a:gd name="connsiteX47" fmla="*/ 3788792 w 6660367"/>
                <a:gd name="connsiteY47" fmla="*/ 699313 h 1714500"/>
                <a:gd name="connsiteX48" fmla="*/ 3788792 w 6660367"/>
                <a:gd name="connsiteY48" fmla="*/ 989849 h 1714500"/>
                <a:gd name="connsiteX49" fmla="*/ 4168853 w 6660367"/>
                <a:gd name="connsiteY49" fmla="*/ 989849 h 1714500"/>
                <a:gd name="connsiteX50" fmla="*/ 4373242 w 6660367"/>
                <a:gd name="connsiteY50" fmla="*/ 1194238 h 1714500"/>
                <a:gd name="connsiteX51" fmla="*/ 4373242 w 6660367"/>
                <a:gd name="connsiteY51" fmla="*/ 1194238 h 1714500"/>
                <a:gd name="connsiteX52" fmla="*/ 4168853 w 6660367"/>
                <a:gd name="connsiteY52" fmla="*/ 1398626 h 1714500"/>
                <a:gd name="connsiteX53" fmla="*/ 3182382 w 6660367"/>
                <a:gd name="connsiteY53" fmla="*/ 1398626 h 1714500"/>
                <a:gd name="connsiteX54" fmla="*/ 3182382 w 6660367"/>
                <a:gd name="connsiteY54" fmla="*/ 1689163 h 1714500"/>
                <a:gd name="connsiteX55" fmla="*/ 4182368 w 6660367"/>
                <a:gd name="connsiteY55" fmla="*/ 1689163 h 1714500"/>
                <a:gd name="connsiteX56" fmla="*/ 4677291 w 6660367"/>
                <a:gd name="connsiteY56" fmla="*/ 1194238 h 1714500"/>
                <a:gd name="connsiteX57" fmla="*/ 4677291 w 6660367"/>
                <a:gd name="connsiteY57" fmla="*/ 1194237 h 1714500"/>
                <a:gd name="connsiteX58" fmla="*/ 4491955 w 6660367"/>
                <a:gd name="connsiteY58" fmla="*/ 819334 h 1714500"/>
                <a:gd name="connsiteX59" fmla="*/ 6356319 w 6660367"/>
                <a:gd name="connsiteY59" fmla="*/ 0 h 1714500"/>
                <a:gd name="connsiteX60" fmla="*/ 6356319 w 6660367"/>
                <a:gd name="connsiteY60" fmla="*/ 1217042 h 1714500"/>
                <a:gd name="connsiteX61" fmla="*/ 6149396 w 6660367"/>
                <a:gd name="connsiteY61" fmla="*/ 1423964 h 1714500"/>
                <a:gd name="connsiteX62" fmla="*/ 6149396 w 6660367"/>
                <a:gd name="connsiteY62" fmla="*/ 1423964 h 1714500"/>
                <a:gd name="connsiteX63" fmla="*/ 5942474 w 6660367"/>
                <a:gd name="connsiteY63" fmla="*/ 1217042 h 1714500"/>
                <a:gd name="connsiteX64" fmla="*/ 5942474 w 6660367"/>
                <a:gd name="connsiteY64" fmla="*/ 494925 h 1714500"/>
                <a:gd name="connsiteX65" fmla="*/ 5638425 w 6660367"/>
                <a:gd name="connsiteY65" fmla="*/ 494925 h 1714500"/>
                <a:gd name="connsiteX66" fmla="*/ 5638425 w 6660367"/>
                <a:gd name="connsiteY66" fmla="*/ 1217042 h 1714500"/>
                <a:gd name="connsiteX67" fmla="*/ 5431502 w 6660367"/>
                <a:gd name="connsiteY67" fmla="*/ 1423964 h 1714500"/>
                <a:gd name="connsiteX68" fmla="*/ 5431502 w 6660367"/>
                <a:gd name="connsiteY68" fmla="*/ 1423964 h 1714500"/>
                <a:gd name="connsiteX69" fmla="*/ 5224580 w 6660367"/>
                <a:gd name="connsiteY69" fmla="*/ 1217042 h 1714500"/>
                <a:gd name="connsiteX70" fmla="*/ 5224580 w 6660367"/>
                <a:gd name="connsiteY70" fmla="*/ 0 h 1714500"/>
                <a:gd name="connsiteX71" fmla="*/ 4920531 w 6660367"/>
                <a:gd name="connsiteY71" fmla="*/ 0 h 1714500"/>
                <a:gd name="connsiteX72" fmla="*/ 4920531 w 6660367"/>
                <a:gd name="connsiteY72" fmla="*/ 1203529 h 1714500"/>
                <a:gd name="connsiteX73" fmla="*/ 5431501 w 6660367"/>
                <a:gd name="connsiteY73" fmla="*/ 1714500 h 1714500"/>
                <a:gd name="connsiteX74" fmla="*/ 5431503 w 6660367"/>
                <a:gd name="connsiteY74" fmla="*/ 1714500 h 1714500"/>
                <a:gd name="connsiteX75" fmla="*/ 5790449 w 6660367"/>
                <a:gd name="connsiteY75" fmla="*/ 1553635 h 1714500"/>
                <a:gd name="connsiteX76" fmla="*/ 6149396 w 6660367"/>
                <a:gd name="connsiteY76" fmla="*/ 1714500 h 1714500"/>
                <a:gd name="connsiteX77" fmla="*/ 6149398 w 6660367"/>
                <a:gd name="connsiteY77" fmla="*/ 1714500 h 1714500"/>
                <a:gd name="connsiteX78" fmla="*/ 6660368 w 6660367"/>
                <a:gd name="connsiteY78" fmla="*/ 1203529 h 1714500"/>
                <a:gd name="connsiteX79" fmla="*/ 6660368 w 6660367"/>
                <a:gd name="connsiteY79" fmla="*/ 0 h 1714500"/>
                <a:gd name="connsiteX80" fmla="*/ 6356319 w 6660367"/>
                <a:gd name="connsiteY80" fmla="*/ 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6660367" h="1714500">
                  <a:moveTo>
                    <a:pt x="2409679" y="494925"/>
                  </a:moveTo>
                  <a:cubicBezTo>
                    <a:pt x="2677838" y="494925"/>
                    <a:pt x="2895225" y="712311"/>
                    <a:pt x="2895225" y="980470"/>
                  </a:cubicBezTo>
                  <a:lnTo>
                    <a:pt x="2895225" y="980471"/>
                  </a:lnTo>
                  <a:lnTo>
                    <a:pt x="2895225" y="1689163"/>
                  </a:lnTo>
                  <a:lnTo>
                    <a:pt x="2591176" y="1689163"/>
                  </a:lnTo>
                  <a:lnTo>
                    <a:pt x="2591176" y="980471"/>
                  </a:lnTo>
                  <a:lnTo>
                    <a:pt x="2591176" y="980471"/>
                  </a:lnTo>
                  <a:cubicBezTo>
                    <a:pt x="2591176" y="872770"/>
                    <a:pt x="2503866" y="785461"/>
                    <a:pt x="2396165" y="785461"/>
                  </a:cubicBezTo>
                  <a:lnTo>
                    <a:pt x="1923956" y="785461"/>
                  </a:lnTo>
                  <a:lnTo>
                    <a:pt x="1923956" y="1689163"/>
                  </a:lnTo>
                  <a:lnTo>
                    <a:pt x="1619907" y="1689163"/>
                  </a:lnTo>
                  <a:lnTo>
                    <a:pt x="1619907" y="494925"/>
                  </a:lnTo>
                  <a:lnTo>
                    <a:pt x="2409679" y="494925"/>
                  </a:lnTo>
                  <a:close/>
                  <a:moveTo>
                    <a:pt x="508438" y="290536"/>
                  </a:moveTo>
                  <a:lnTo>
                    <a:pt x="1376667" y="290536"/>
                  </a:lnTo>
                  <a:lnTo>
                    <a:pt x="1376667" y="0"/>
                  </a:lnTo>
                  <a:lnTo>
                    <a:pt x="494924" y="0"/>
                  </a:lnTo>
                  <a:cubicBezTo>
                    <a:pt x="221585" y="0"/>
                    <a:pt x="0" y="221585"/>
                    <a:pt x="0" y="494924"/>
                  </a:cubicBezTo>
                  <a:lnTo>
                    <a:pt x="0" y="494925"/>
                  </a:lnTo>
                  <a:cubicBezTo>
                    <a:pt x="0" y="631440"/>
                    <a:pt x="68787" y="755042"/>
                    <a:pt x="158172" y="844581"/>
                  </a:cubicBezTo>
                  <a:cubicBezTo>
                    <a:pt x="68787" y="934121"/>
                    <a:pt x="0" y="1057723"/>
                    <a:pt x="0" y="1194238"/>
                  </a:cubicBezTo>
                  <a:lnTo>
                    <a:pt x="0" y="1194238"/>
                  </a:lnTo>
                  <a:cubicBezTo>
                    <a:pt x="0" y="1467577"/>
                    <a:pt x="221585" y="1689163"/>
                    <a:pt x="494924" y="1689163"/>
                  </a:cubicBezTo>
                  <a:lnTo>
                    <a:pt x="1376667" y="1689163"/>
                  </a:lnTo>
                  <a:lnTo>
                    <a:pt x="1376667" y="1398627"/>
                  </a:lnTo>
                  <a:lnTo>
                    <a:pt x="508438" y="1398627"/>
                  </a:lnTo>
                  <a:cubicBezTo>
                    <a:pt x="395557" y="1398627"/>
                    <a:pt x="304049" y="1307119"/>
                    <a:pt x="304049" y="1194238"/>
                  </a:cubicBezTo>
                  <a:lnTo>
                    <a:pt x="304049" y="1194238"/>
                  </a:lnTo>
                  <a:cubicBezTo>
                    <a:pt x="304049" y="1081357"/>
                    <a:pt x="395557" y="989849"/>
                    <a:pt x="508438" y="989849"/>
                  </a:cubicBezTo>
                  <a:lnTo>
                    <a:pt x="1086131" y="989849"/>
                  </a:lnTo>
                  <a:lnTo>
                    <a:pt x="1086131" y="699313"/>
                  </a:lnTo>
                  <a:lnTo>
                    <a:pt x="508438" y="699313"/>
                  </a:lnTo>
                  <a:cubicBezTo>
                    <a:pt x="395557" y="699313"/>
                    <a:pt x="304049" y="607805"/>
                    <a:pt x="304049" y="494925"/>
                  </a:cubicBezTo>
                  <a:lnTo>
                    <a:pt x="304049" y="494925"/>
                  </a:lnTo>
                  <a:cubicBezTo>
                    <a:pt x="304049" y="382044"/>
                    <a:pt x="395557" y="290536"/>
                    <a:pt x="508438" y="290536"/>
                  </a:cubicBezTo>
                  <a:close/>
                  <a:moveTo>
                    <a:pt x="4491955" y="819334"/>
                  </a:moveTo>
                  <a:cubicBezTo>
                    <a:pt x="4567418" y="732462"/>
                    <a:pt x="4626617" y="619031"/>
                    <a:pt x="4626617" y="494925"/>
                  </a:cubicBezTo>
                  <a:lnTo>
                    <a:pt x="4626617" y="494924"/>
                  </a:lnTo>
                  <a:cubicBezTo>
                    <a:pt x="4626617" y="221585"/>
                    <a:pt x="4405031" y="0"/>
                    <a:pt x="4131692" y="0"/>
                  </a:cubicBezTo>
                  <a:lnTo>
                    <a:pt x="3182382" y="0"/>
                  </a:lnTo>
                  <a:lnTo>
                    <a:pt x="3182382" y="1108091"/>
                  </a:lnTo>
                  <a:lnTo>
                    <a:pt x="3486432" y="1108091"/>
                  </a:lnTo>
                  <a:lnTo>
                    <a:pt x="3486432" y="290536"/>
                  </a:lnTo>
                  <a:lnTo>
                    <a:pt x="4118178" y="290536"/>
                  </a:lnTo>
                  <a:cubicBezTo>
                    <a:pt x="4231059" y="290536"/>
                    <a:pt x="4322567" y="382044"/>
                    <a:pt x="4322567" y="494925"/>
                  </a:cubicBezTo>
                  <a:lnTo>
                    <a:pt x="4322567" y="494925"/>
                  </a:lnTo>
                  <a:cubicBezTo>
                    <a:pt x="4322567" y="607805"/>
                    <a:pt x="4231059" y="699313"/>
                    <a:pt x="4118178" y="699313"/>
                  </a:cubicBezTo>
                  <a:lnTo>
                    <a:pt x="3788792" y="699313"/>
                  </a:lnTo>
                  <a:lnTo>
                    <a:pt x="3788792" y="989849"/>
                  </a:lnTo>
                  <a:lnTo>
                    <a:pt x="4168853" y="989849"/>
                  </a:lnTo>
                  <a:cubicBezTo>
                    <a:pt x="4281734" y="989849"/>
                    <a:pt x="4373242" y="1081357"/>
                    <a:pt x="4373242" y="1194238"/>
                  </a:cubicBezTo>
                  <a:lnTo>
                    <a:pt x="4373242" y="1194238"/>
                  </a:lnTo>
                  <a:cubicBezTo>
                    <a:pt x="4373242" y="1307119"/>
                    <a:pt x="4281734" y="1398626"/>
                    <a:pt x="4168853" y="1398626"/>
                  </a:cubicBezTo>
                  <a:lnTo>
                    <a:pt x="3182382" y="1398626"/>
                  </a:lnTo>
                  <a:lnTo>
                    <a:pt x="3182382" y="1689163"/>
                  </a:lnTo>
                  <a:lnTo>
                    <a:pt x="4182368" y="1689163"/>
                  </a:lnTo>
                  <a:cubicBezTo>
                    <a:pt x="4455706" y="1689163"/>
                    <a:pt x="4677291" y="1467577"/>
                    <a:pt x="4677291" y="1194238"/>
                  </a:cubicBezTo>
                  <a:lnTo>
                    <a:pt x="4677291" y="1194237"/>
                  </a:lnTo>
                  <a:cubicBezTo>
                    <a:pt x="4677291" y="1044383"/>
                    <a:pt x="4597171" y="910093"/>
                    <a:pt x="4491955" y="819334"/>
                  </a:cubicBezTo>
                  <a:close/>
                  <a:moveTo>
                    <a:pt x="6356319" y="0"/>
                  </a:moveTo>
                  <a:lnTo>
                    <a:pt x="6356319" y="1217042"/>
                  </a:lnTo>
                  <a:cubicBezTo>
                    <a:pt x="6356319" y="1331322"/>
                    <a:pt x="6263677" y="1423964"/>
                    <a:pt x="6149396" y="1423964"/>
                  </a:cubicBezTo>
                  <a:lnTo>
                    <a:pt x="6149396" y="1423964"/>
                  </a:lnTo>
                  <a:cubicBezTo>
                    <a:pt x="6035117" y="1423964"/>
                    <a:pt x="5942474" y="1331322"/>
                    <a:pt x="5942474" y="1217042"/>
                  </a:cubicBezTo>
                  <a:lnTo>
                    <a:pt x="5942474" y="494925"/>
                  </a:lnTo>
                  <a:lnTo>
                    <a:pt x="5638425" y="494925"/>
                  </a:lnTo>
                  <a:lnTo>
                    <a:pt x="5638425" y="1217042"/>
                  </a:lnTo>
                  <a:cubicBezTo>
                    <a:pt x="5638425" y="1331322"/>
                    <a:pt x="5545782" y="1423964"/>
                    <a:pt x="5431502" y="1423964"/>
                  </a:cubicBezTo>
                  <a:lnTo>
                    <a:pt x="5431502" y="1423964"/>
                  </a:lnTo>
                  <a:cubicBezTo>
                    <a:pt x="5317222" y="1423964"/>
                    <a:pt x="5224580" y="1331322"/>
                    <a:pt x="5224580" y="1217042"/>
                  </a:cubicBezTo>
                  <a:lnTo>
                    <a:pt x="5224580" y="0"/>
                  </a:lnTo>
                  <a:lnTo>
                    <a:pt x="4920531" y="0"/>
                  </a:lnTo>
                  <a:lnTo>
                    <a:pt x="4920531" y="1203529"/>
                  </a:lnTo>
                  <a:cubicBezTo>
                    <a:pt x="4920531" y="1485731"/>
                    <a:pt x="5149300" y="1714500"/>
                    <a:pt x="5431501" y="1714500"/>
                  </a:cubicBezTo>
                  <a:lnTo>
                    <a:pt x="5431503" y="1714500"/>
                  </a:lnTo>
                  <a:cubicBezTo>
                    <a:pt x="5571415" y="1714500"/>
                    <a:pt x="5698173" y="1644733"/>
                    <a:pt x="5790449" y="1553635"/>
                  </a:cubicBezTo>
                  <a:cubicBezTo>
                    <a:pt x="5882725" y="1644733"/>
                    <a:pt x="6009484" y="1714500"/>
                    <a:pt x="6149396" y="1714500"/>
                  </a:cubicBezTo>
                  <a:lnTo>
                    <a:pt x="6149398" y="1714500"/>
                  </a:lnTo>
                  <a:cubicBezTo>
                    <a:pt x="6431599" y="1714500"/>
                    <a:pt x="6660368" y="1485731"/>
                    <a:pt x="6660368" y="1203529"/>
                  </a:cubicBezTo>
                  <a:lnTo>
                    <a:pt x="6660368" y="0"/>
                  </a:lnTo>
                  <a:lnTo>
                    <a:pt x="6356319" y="0"/>
                  </a:lnTo>
                  <a:close/>
                </a:path>
              </a:pathLst>
            </a:custGeom>
            <a:solidFill>
              <a:srgbClr val="0000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99027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  <p:sldLayoutId id="2147483735" r:id="rId18"/>
    <p:sldLayoutId id="2147483731" r:id="rId19"/>
    <p:sldLayoutId id="2147483732" r:id="rId20"/>
    <p:sldLayoutId id="2147483733" r:id="rId21"/>
    <p:sldLayoutId id="2147483734" r:id="rId2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None/>
        <a:defRPr sz="1800" kern="1200">
          <a:solidFill>
            <a:schemeClr val="tx2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bg2"/>
        </a:buClr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1"/>
        </a:buClr>
        <a:buFont typeface="Wingdings 2" panose="05020102010507070707" pitchFamily="18" charset="2"/>
        <a:buChar char="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11213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1"/>
        </a:buClr>
        <a:buFont typeface="Wingdings 2" panose="05020102010507070707" pitchFamily="18" charset="2"/>
        <a:buChar char="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8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1"/>
        </a:buClr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5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1"/>
        </a:buClr>
        <a:buFont typeface="Wingdings 2" panose="05020102010507070707" pitchFamily="18" charset="2"/>
        <a:buChar char="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1"/>
        </a:buClr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62">
          <p15:clr>
            <a:srgbClr val="F26B43"/>
          </p15:clr>
        </p15:guide>
        <p15:guide id="2" pos="257">
          <p15:clr>
            <a:srgbClr val="F26B43"/>
          </p15:clr>
        </p15:guide>
        <p15:guide id="3" pos="7423">
          <p15:clr>
            <a:srgbClr val="F26B43"/>
          </p15:clr>
        </p15:guide>
        <p15:guide id="5" orient="horz" pos="1185">
          <p15:clr>
            <a:srgbClr val="F26B43"/>
          </p15:clr>
        </p15:guide>
        <p15:guide id="6" orient="horz" pos="3952">
          <p15:clr>
            <a:srgbClr val="F26B43"/>
          </p15:clr>
        </p15:guide>
        <p15:guide id="7" pos="3840">
          <p15:clr>
            <a:srgbClr val="F26B43"/>
          </p15:clr>
        </p15:guide>
        <p15:guide id="9" pos="4021">
          <p15:clr>
            <a:srgbClr val="F26B43"/>
          </p15:clr>
        </p15:guide>
        <p15:guide id="11" pos="3659">
          <p15:clr>
            <a:srgbClr val="F26B43"/>
          </p15:clr>
        </p15:guide>
        <p15:guide id="14" orient="horz" pos="232">
          <p15:clr>
            <a:srgbClr val="F26B43"/>
          </p15:clr>
        </p15:guide>
        <p15:guide id="15" pos="6630" userDrawn="1">
          <p15:clr>
            <a:srgbClr val="F26B43"/>
          </p15:clr>
        </p15:guide>
        <p15:guide id="16" orient="horz" pos="43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D4A662B-B6C6-4BE2-B11D-B4B1C0675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96865"/>
            <a:ext cx="8784357" cy="503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F794896-4FD7-4947-86D4-5A6FD82C70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8" y="1844675"/>
            <a:ext cx="11376025" cy="44291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D80C1E-FA8A-4067-9BBF-B43D41E7C8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7988" y="6543422"/>
            <a:ext cx="10117137" cy="14386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Anlage Zur EnBW und NetzeBW Stellungnahme I Michael Stegmüller I 12.11.2024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18E19E-546D-45F0-BDB6-91738FC9EF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9850" y="6543420"/>
            <a:ext cx="281577" cy="14386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fld id="{0BBFC357-94BC-44C8-B600-C5D15BBAA3C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E8FB2C14-F35D-4285-853B-3DB5DF6A4561}"/>
              </a:ext>
            </a:extLst>
          </p:cNvPr>
          <p:cNvSpPr/>
          <p:nvPr/>
        </p:nvSpPr>
        <p:spPr>
          <a:xfrm>
            <a:off x="1" y="1412808"/>
            <a:ext cx="1126829" cy="215992"/>
          </a:xfrm>
          <a:custGeom>
            <a:avLst/>
            <a:gdLst>
              <a:gd name="connsiteX0" fmla="*/ 0 w 1126829"/>
              <a:gd name="connsiteY0" fmla="*/ 0 h 215992"/>
              <a:gd name="connsiteX1" fmla="*/ 1018833 w 1126829"/>
              <a:gd name="connsiteY1" fmla="*/ 0 h 215992"/>
              <a:gd name="connsiteX2" fmla="*/ 1126829 w 1126829"/>
              <a:gd name="connsiteY2" fmla="*/ 107996 h 215992"/>
              <a:gd name="connsiteX3" fmla="*/ 1018833 w 1126829"/>
              <a:gd name="connsiteY3" fmla="*/ 215992 h 215992"/>
              <a:gd name="connsiteX4" fmla="*/ 0 w 1126829"/>
              <a:gd name="connsiteY4" fmla="*/ 215992 h 215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9" h="215992">
                <a:moveTo>
                  <a:pt x="0" y="0"/>
                </a:moveTo>
                <a:lnTo>
                  <a:pt x="1018833" y="0"/>
                </a:lnTo>
                <a:cubicBezTo>
                  <a:pt x="1078478" y="0"/>
                  <a:pt x="1126829" y="48351"/>
                  <a:pt x="1126829" y="107996"/>
                </a:cubicBezTo>
                <a:cubicBezTo>
                  <a:pt x="1126829" y="167641"/>
                  <a:pt x="1078478" y="215992"/>
                  <a:pt x="1018833" y="215992"/>
                </a:cubicBezTo>
                <a:lnTo>
                  <a:pt x="0" y="21599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2316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77F34EC-5254-4E26-9319-1F73DB116631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25125" y="379821"/>
            <a:ext cx="1258888" cy="223755"/>
          </a:xfrm>
          <a:prstGeom prst="rect">
            <a:avLst/>
          </a:prstGeom>
        </p:spPr>
      </p:pic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76B36CAE-1B80-45AC-9E44-524014EE1CC6}"/>
              </a:ext>
            </a:extLst>
          </p:cNvPr>
          <p:cNvSpPr/>
          <p:nvPr userDrawn="1"/>
        </p:nvSpPr>
        <p:spPr>
          <a:xfrm>
            <a:off x="1" y="1412808"/>
            <a:ext cx="1126829" cy="215992"/>
          </a:xfrm>
          <a:custGeom>
            <a:avLst/>
            <a:gdLst>
              <a:gd name="connsiteX0" fmla="*/ 0 w 1126829"/>
              <a:gd name="connsiteY0" fmla="*/ 0 h 215992"/>
              <a:gd name="connsiteX1" fmla="*/ 1018833 w 1126829"/>
              <a:gd name="connsiteY1" fmla="*/ 0 h 215992"/>
              <a:gd name="connsiteX2" fmla="*/ 1126829 w 1126829"/>
              <a:gd name="connsiteY2" fmla="*/ 107996 h 215992"/>
              <a:gd name="connsiteX3" fmla="*/ 1018833 w 1126829"/>
              <a:gd name="connsiteY3" fmla="*/ 215992 h 215992"/>
              <a:gd name="connsiteX4" fmla="*/ 0 w 1126829"/>
              <a:gd name="connsiteY4" fmla="*/ 215992 h 215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9" h="215992">
                <a:moveTo>
                  <a:pt x="0" y="0"/>
                </a:moveTo>
                <a:lnTo>
                  <a:pt x="1018833" y="0"/>
                </a:lnTo>
                <a:cubicBezTo>
                  <a:pt x="1078478" y="0"/>
                  <a:pt x="1126829" y="48351"/>
                  <a:pt x="1126829" y="107996"/>
                </a:cubicBezTo>
                <a:cubicBezTo>
                  <a:pt x="1126829" y="167641"/>
                  <a:pt x="1078478" y="215992"/>
                  <a:pt x="1018833" y="215992"/>
                </a:cubicBezTo>
                <a:lnTo>
                  <a:pt x="0" y="21599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2316"/>
          </a:p>
        </p:txBody>
      </p:sp>
    </p:spTree>
    <p:extLst>
      <p:ext uri="{BB962C8B-B14F-4D97-AF65-F5344CB8AC3E}">
        <p14:creationId xmlns:p14="http://schemas.microsoft.com/office/powerpoint/2010/main" val="359363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753" r:id="rId17"/>
    <p:sldLayoutId id="2147483754" r:id="rId18"/>
    <p:sldLayoutId id="2147483755" r:id="rId19"/>
    <p:sldLayoutId id="2147483756" r:id="rId20"/>
    <p:sldLayoutId id="2147483757" r:id="rId21"/>
    <p:sldLayoutId id="2147483758" r:id="rId22"/>
  </p:sldLayoutIdLst>
  <p:transition spd="slow">
    <p:push dir="u"/>
  </p:transition>
  <p:hf hdr="0" dt="0"/>
  <p:txStyles>
    <p:titleStyle>
      <a:lvl1pPr algn="l" defTabSz="914126" rtl="0" eaLnBrk="1" latinLnBrk="0" hangingPunct="1">
        <a:lnSpc>
          <a:spcPct val="100000"/>
        </a:lnSpc>
        <a:spcBef>
          <a:spcPct val="0"/>
        </a:spcBef>
        <a:buNone/>
        <a:defRPr sz="2799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126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None/>
        <a:defRPr sz="1799" kern="1200">
          <a:solidFill>
            <a:schemeClr val="tx2"/>
          </a:solidFill>
          <a:latin typeface="+mj-lt"/>
          <a:ea typeface="+mn-ea"/>
          <a:cs typeface="+mn-cs"/>
        </a:defRPr>
      </a:lvl1pPr>
      <a:lvl2pPr marL="0" indent="0" algn="l" defTabSz="914126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269919" indent="-269919" algn="l" defTabSz="914126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bg2"/>
        </a:buClr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9838" indent="-269919" algn="l" defTabSz="914126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1"/>
        </a:buClr>
        <a:buFont typeface="Wingdings 2" panose="05020102010507070707" pitchFamily="18" charset="2"/>
        <a:buChar char="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10970" indent="-269919" algn="l" defTabSz="914126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1"/>
        </a:buClr>
        <a:buFont typeface="Wingdings 2" panose="05020102010507070707" pitchFamily="18" charset="2"/>
        <a:buChar char="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9676" indent="-269919" algn="l" defTabSz="914126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1"/>
        </a:buClr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49595" indent="-269919" algn="l" defTabSz="914126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1"/>
        </a:buClr>
        <a:buFont typeface="Wingdings 2" panose="05020102010507070707" pitchFamily="18" charset="2"/>
        <a:buChar char="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19514" indent="-269919" algn="l" defTabSz="914126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1"/>
        </a:buClr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62">
          <p15:clr>
            <a:srgbClr val="F26B43"/>
          </p15:clr>
        </p15:guide>
        <p15:guide id="2" pos="257">
          <p15:clr>
            <a:srgbClr val="F26B43"/>
          </p15:clr>
        </p15:guide>
        <p15:guide id="3" pos="7423">
          <p15:clr>
            <a:srgbClr val="F26B43"/>
          </p15:clr>
        </p15:guide>
        <p15:guide id="5" orient="horz" pos="1185">
          <p15:clr>
            <a:srgbClr val="F26B43"/>
          </p15:clr>
        </p15:guide>
        <p15:guide id="6" orient="horz" pos="3952">
          <p15:clr>
            <a:srgbClr val="F26B43"/>
          </p15:clr>
        </p15:guide>
        <p15:guide id="7" pos="3840">
          <p15:clr>
            <a:srgbClr val="F26B43"/>
          </p15:clr>
        </p15:guide>
        <p15:guide id="9" pos="4021">
          <p15:clr>
            <a:srgbClr val="F26B43"/>
          </p15:clr>
        </p15:guide>
        <p15:guide id="11" pos="3659">
          <p15:clr>
            <a:srgbClr val="F26B43"/>
          </p15:clr>
        </p15:guide>
        <p15:guide id="14" orient="horz" pos="232">
          <p15:clr>
            <a:srgbClr val="F26B43"/>
          </p15:clr>
        </p15:guide>
        <p15:guide id="15" pos="6630">
          <p15:clr>
            <a:srgbClr val="F26B43"/>
          </p15:clr>
        </p15:guide>
        <p15:guide id="16" orient="horz" pos="436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D4A662B-B6C6-4BE2-B11D-B4B1C0675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96863"/>
            <a:ext cx="8784357" cy="503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F794896-4FD7-4947-86D4-5A6FD82C70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844675"/>
            <a:ext cx="11376025" cy="44291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D80C1E-FA8A-4067-9BBF-B43D41E7C8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7987" y="6543420"/>
            <a:ext cx="10117137" cy="14386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Anlage Zur EnBW und NetzeBW Stellungnahme I Michael Stegmüller I 12.11.2024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18E19E-546D-45F0-BDB6-91738FC9EF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9850" y="6543420"/>
            <a:ext cx="281577" cy="14386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fld id="{0BBFC357-94BC-44C8-B600-C5D15BBAA3C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E8FB2C14-F35D-4285-853B-3DB5DF6A4561}"/>
              </a:ext>
            </a:extLst>
          </p:cNvPr>
          <p:cNvSpPr/>
          <p:nvPr/>
        </p:nvSpPr>
        <p:spPr>
          <a:xfrm>
            <a:off x="0" y="1412808"/>
            <a:ext cx="1126829" cy="215992"/>
          </a:xfrm>
          <a:custGeom>
            <a:avLst/>
            <a:gdLst>
              <a:gd name="connsiteX0" fmla="*/ 0 w 1126829"/>
              <a:gd name="connsiteY0" fmla="*/ 0 h 215992"/>
              <a:gd name="connsiteX1" fmla="*/ 1018833 w 1126829"/>
              <a:gd name="connsiteY1" fmla="*/ 0 h 215992"/>
              <a:gd name="connsiteX2" fmla="*/ 1126829 w 1126829"/>
              <a:gd name="connsiteY2" fmla="*/ 107996 h 215992"/>
              <a:gd name="connsiteX3" fmla="*/ 1018833 w 1126829"/>
              <a:gd name="connsiteY3" fmla="*/ 215992 h 215992"/>
              <a:gd name="connsiteX4" fmla="*/ 0 w 1126829"/>
              <a:gd name="connsiteY4" fmla="*/ 215992 h 215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9" h="215992">
                <a:moveTo>
                  <a:pt x="0" y="0"/>
                </a:moveTo>
                <a:lnTo>
                  <a:pt x="1018833" y="0"/>
                </a:lnTo>
                <a:cubicBezTo>
                  <a:pt x="1078478" y="0"/>
                  <a:pt x="1126829" y="48351"/>
                  <a:pt x="1126829" y="107996"/>
                </a:cubicBezTo>
                <a:cubicBezTo>
                  <a:pt x="1126829" y="167641"/>
                  <a:pt x="1078478" y="215992"/>
                  <a:pt x="1018833" y="215992"/>
                </a:cubicBezTo>
                <a:lnTo>
                  <a:pt x="0" y="21599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2317"/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76B36CAE-1B80-45AC-9E44-524014EE1CC6}"/>
              </a:ext>
            </a:extLst>
          </p:cNvPr>
          <p:cNvSpPr/>
          <p:nvPr userDrawn="1"/>
        </p:nvSpPr>
        <p:spPr>
          <a:xfrm>
            <a:off x="0" y="1412808"/>
            <a:ext cx="1126829" cy="215992"/>
          </a:xfrm>
          <a:custGeom>
            <a:avLst/>
            <a:gdLst>
              <a:gd name="connsiteX0" fmla="*/ 0 w 1126829"/>
              <a:gd name="connsiteY0" fmla="*/ 0 h 215992"/>
              <a:gd name="connsiteX1" fmla="*/ 1018833 w 1126829"/>
              <a:gd name="connsiteY1" fmla="*/ 0 h 215992"/>
              <a:gd name="connsiteX2" fmla="*/ 1126829 w 1126829"/>
              <a:gd name="connsiteY2" fmla="*/ 107996 h 215992"/>
              <a:gd name="connsiteX3" fmla="*/ 1018833 w 1126829"/>
              <a:gd name="connsiteY3" fmla="*/ 215992 h 215992"/>
              <a:gd name="connsiteX4" fmla="*/ 0 w 1126829"/>
              <a:gd name="connsiteY4" fmla="*/ 215992 h 215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9" h="215992">
                <a:moveTo>
                  <a:pt x="0" y="0"/>
                </a:moveTo>
                <a:lnTo>
                  <a:pt x="1018833" y="0"/>
                </a:lnTo>
                <a:cubicBezTo>
                  <a:pt x="1078478" y="0"/>
                  <a:pt x="1126829" y="48351"/>
                  <a:pt x="1126829" y="107996"/>
                </a:cubicBezTo>
                <a:cubicBezTo>
                  <a:pt x="1126829" y="167641"/>
                  <a:pt x="1078478" y="215992"/>
                  <a:pt x="1018833" y="215992"/>
                </a:cubicBezTo>
                <a:lnTo>
                  <a:pt x="0" y="21599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2317"/>
          </a:p>
        </p:txBody>
      </p:sp>
      <p:grpSp>
        <p:nvGrpSpPr>
          <p:cNvPr id="14" name="Grafik 6">
            <a:extLst>
              <a:ext uri="{FF2B5EF4-FFF2-40B4-BE49-F238E27FC236}">
                <a16:creationId xmlns:a16="http://schemas.microsoft.com/office/drawing/2014/main" id="{AD0CEA41-9421-DF53-16DA-D60AAE32788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536952" y="379819"/>
            <a:ext cx="1247061" cy="223200"/>
            <a:chOff x="1415480" y="836712"/>
            <a:chExt cx="9579240" cy="1714500"/>
          </a:xfrm>
        </p:grpSpPr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C9E2C8B4-0279-0329-5222-7B13951E76E8}"/>
                </a:ext>
              </a:extLst>
            </p:cNvPr>
            <p:cNvSpPr/>
            <p:nvPr/>
          </p:nvSpPr>
          <p:spPr>
            <a:xfrm>
              <a:off x="1415480" y="1546160"/>
              <a:ext cx="2432394" cy="270265"/>
            </a:xfrm>
            <a:custGeom>
              <a:avLst/>
              <a:gdLst>
                <a:gd name="connsiteX0" fmla="*/ 135133 w 2432394"/>
                <a:gd name="connsiteY0" fmla="*/ 270266 h 270265"/>
                <a:gd name="connsiteX1" fmla="*/ 2432394 w 2432394"/>
                <a:gd name="connsiteY1" fmla="*/ 270266 h 270265"/>
                <a:gd name="connsiteX2" fmla="*/ 2432394 w 2432394"/>
                <a:gd name="connsiteY2" fmla="*/ 0 h 270265"/>
                <a:gd name="connsiteX3" fmla="*/ 135133 w 2432394"/>
                <a:gd name="connsiteY3" fmla="*/ 0 h 270265"/>
                <a:gd name="connsiteX4" fmla="*/ 0 w 2432394"/>
                <a:gd name="connsiteY4" fmla="*/ 135133 h 270265"/>
                <a:gd name="connsiteX5" fmla="*/ 0 w 2432394"/>
                <a:gd name="connsiteY5" fmla="*/ 135133 h 270265"/>
                <a:gd name="connsiteX6" fmla="*/ 135133 w 2432394"/>
                <a:gd name="connsiteY6" fmla="*/ 270266 h 270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32394" h="270265">
                  <a:moveTo>
                    <a:pt x="135133" y="270266"/>
                  </a:moveTo>
                  <a:lnTo>
                    <a:pt x="2432394" y="270266"/>
                  </a:lnTo>
                  <a:lnTo>
                    <a:pt x="2432394" y="0"/>
                  </a:lnTo>
                  <a:lnTo>
                    <a:pt x="135133" y="0"/>
                  </a:lnTo>
                  <a:cubicBezTo>
                    <a:pt x="60501" y="0"/>
                    <a:pt x="0" y="60501"/>
                    <a:pt x="0" y="135133"/>
                  </a:cubicBezTo>
                  <a:lnTo>
                    <a:pt x="0" y="135133"/>
                  </a:lnTo>
                  <a:cubicBezTo>
                    <a:pt x="0" y="209765"/>
                    <a:pt x="60501" y="270266"/>
                    <a:pt x="135133" y="270266"/>
                  </a:cubicBezTo>
                  <a:close/>
                </a:path>
              </a:pathLst>
            </a:custGeom>
            <a:solidFill>
              <a:srgbClr val="FE8F1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22E713B-EEC9-86D6-6CA6-34BDC8B89113}"/>
                </a:ext>
              </a:extLst>
            </p:cNvPr>
            <p:cNvSpPr/>
            <p:nvPr/>
          </p:nvSpPr>
          <p:spPr>
            <a:xfrm>
              <a:off x="4334352" y="836712"/>
              <a:ext cx="6660367" cy="1714500"/>
            </a:xfrm>
            <a:custGeom>
              <a:avLst/>
              <a:gdLst>
                <a:gd name="connsiteX0" fmla="*/ 2409679 w 6660367"/>
                <a:gd name="connsiteY0" fmla="*/ 494925 h 1714500"/>
                <a:gd name="connsiteX1" fmla="*/ 2895225 w 6660367"/>
                <a:gd name="connsiteY1" fmla="*/ 980470 h 1714500"/>
                <a:gd name="connsiteX2" fmla="*/ 2895225 w 6660367"/>
                <a:gd name="connsiteY2" fmla="*/ 980471 h 1714500"/>
                <a:gd name="connsiteX3" fmla="*/ 2895225 w 6660367"/>
                <a:gd name="connsiteY3" fmla="*/ 1689163 h 1714500"/>
                <a:gd name="connsiteX4" fmla="*/ 2591176 w 6660367"/>
                <a:gd name="connsiteY4" fmla="*/ 1689163 h 1714500"/>
                <a:gd name="connsiteX5" fmla="*/ 2591176 w 6660367"/>
                <a:gd name="connsiteY5" fmla="*/ 980471 h 1714500"/>
                <a:gd name="connsiteX6" fmla="*/ 2591176 w 6660367"/>
                <a:gd name="connsiteY6" fmla="*/ 980471 h 1714500"/>
                <a:gd name="connsiteX7" fmla="*/ 2396165 w 6660367"/>
                <a:gd name="connsiteY7" fmla="*/ 785461 h 1714500"/>
                <a:gd name="connsiteX8" fmla="*/ 1923956 w 6660367"/>
                <a:gd name="connsiteY8" fmla="*/ 785461 h 1714500"/>
                <a:gd name="connsiteX9" fmla="*/ 1923956 w 6660367"/>
                <a:gd name="connsiteY9" fmla="*/ 1689163 h 1714500"/>
                <a:gd name="connsiteX10" fmla="*/ 1619907 w 6660367"/>
                <a:gd name="connsiteY10" fmla="*/ 1689163 h 1714500"/>
                <a:gd name="connsiteX11" fmla="*/ 1619907 w 6660367"/>
                <a:gd name="connsiteY11" fmla="*/ 494925 h 1714500"/>
                <a:gd name="connsiteX12" fmla="*/ 2409679 w 6660367"/>
                <a:gd name="connsiteY12" fmla="*/ 494925 h 1714500"/>
                <a:gd name="connsiteX13" fmla="*/ 508438 w 6660367"/>
                <a:gd name="connsiteY13" fmla="*/ 290536 h 1714500"/>
                <a:gd name="connsiteX14" fmla="*/ 1376667 w 6660367"/>
                <a:gd name="connsiteY14" fmla="*/ 290536 h 1714500"/>
                <a:gd name="connsiteX15" fmla="*/ 1376667 w 6660367"/>
                <a:gd name="connsiteY15" fmla="*/ 0 h 1714500"/>
                <a:gd name="connsiteX16" fmla="*/ 494924 w 6660367"/>
                <a:gd name="connsiteY16" fmla="*/ 0 h 1714500"/>
                <a:gd name="connsiteX17" fmla="*/ 0 w 6660367"/>
                <a:gd name="connsiteY17" fmla="*/ 494924 h 1714500"/>
                <a:gd name="connsiteX18" fmla="*/ 0 w 6660367"/>
                <a:gd name="connsiteY18" fmla="*/ 494925 h 1714500"/>
                <a:gd name="connsiteX19" fmla="*/ 158172 w 6660367"/>
                <a:gd name="connsiteY19" fmla="*/ 844581 h 1714500"/>
                <a:gd name="connsiteX20" fmla="*/ 0 w 6660367"/>
                <a:gd name="connsiteY20" fmla="*/ 1194238 h 1714500"/>
                <a:gd name="connsiteX21" fmla="*/ 0 w 6660367"/>
                <a:gd name="connsiteY21" fmla="*/ 1194238 h 1714500"/>
                <a:gd name="connsiteX22" fmla="*/ 494924 w 6660367"/>
                <a:gd name="connsiteY22" fmla="*/ 1689163 h 1714500"/>
                <a:gd name="connsiteX23" fmla="*/ 1376667 w 6660367"/>
                <a:gd name="connsiteY23" fmla="*/ 1689163 h 1714500"/>
                <a:gd name="connsiteX24" fmla="*/ 1376667 w 6660367"/>
                <a:gd name="connsiteY24" fmla="*/ 1398627 h 1714500"/>
                <a:gd name="connsiteX25" fmla="*/ 508438 w 6660367"/>
                <a:gd name="connsiteY25" fmla="*/ 1398627 h 1714500"/>
                <a:gd name="connsiteX26" fmla="*/ 304049 w 6660367"/>
                <a:gd name="connsiteY26" fmla="*/ 1194238 h 1714500"/>
                <a:gd name="connsiteX27" fmla="*/ 304049 w 6660367"/>
                <a:gd name="connsiteY27" fmla="*/ 1194238 h 1714500"/>
                <a:gd name="connsiteX28" fmla="*/ 508438 w 6660367"/>
                <a:gd name="connsiteY28" fmla="*/ 989849 h 1714500"/>
                <a:gd name="connsiteX29" fmla="*/ 1086131 w 6660367"/>
                <a:gd name="connsiteY29" fmla="*/ 989849 h 1714500"/>
                <a:gd name="connsiteX30" fmla="*/ 1086131 w 6660367"/>
                <a:gd name="connsiteY30" fmla="*/ 699313 h 1714500"/>
                <a:gd name="connsiteX31" fmla="*/ 508438 w 6660367"/>
                <a:gd name="connsiteY31" fmla="*/ 699313 h 1714500"/>
                <a:gd name="connsiteX32" fmla="*/ 304049 w 6660367"/>
                <a:gd name="connsiteY32" fmla="*/ 494925 h 1714500"/>
                <a:gd name="connsiteX33" fmla="*/ 304049 w 6660367"/>
                <a:gd name="connsiteY33" fmla="*/ 494925 h 1714500"/>
                <a:gd name="connsiteX34" fmla="*/ 508438 w 6660367"/>
                <a:gd name="connsiteY34" fmla="*/ 290536 h 1714500"/>
                <a:gd name="connsiteX35" fmla="*/ 4491955 w 6660367"/>
                <a:gd name="connsiteY35" fmla="*/ 819334 h 1714500"/>
                <a:gd name="connsiteX36" fmla="*/ 4626617 w 6660367"/>
                <a:gd name="connsiteY36" fmla="*/ 494925 h 1714500"/>
                <a:gd name="connsiteX37" fmla="*/ 4626617 w 6660367"/>
                <a:gd name="connsiteY37" fmla="*/ 494924 h 1714500"/>
                <a:gd name="connsiteX38" fmla="*/ 4131692 w 6660367"/>
                <a:gd name="connsiteY38" fmla="*/ 0 h 1714500"/>
                <a:gd name="connsiteX39" fmla="*/ 3182382 w 6660367"/>
                <a:gd name="connsiteY39" fmla="*/ 0 h 1714500"/>
                <a:gd name="connsiteX40" fmla="*/ 3182382 w 6660367"/>
                <a:gd name="connsiteY40" fmla="*/ 1108091 h 1714500"/>
                <a:gd name="connsiteX41" fmla="*/ 3486432 w 6660367"/>
                <a:gd name="connsiteY41" fmla="*/ 1108091 h 1714500"/>
                <a:gd name="connsiteX42" fmla="*/ 3486432 w 6660367"/>
                <a:gd name="connsiteY42" fmla="*/ 290536 h 1714500"/>
                <a:gd name="connsiteX43" fmla="*/ 4118178 w 6660367"/>
                <a:gd name="connsiteY43" fmla="*/ 290536 h 1714500"/>
                <a:gd name="connsiteX44" fmla="*/ 4322567 w 6660367"/>
                <a:gd name="connsiteY44" fmla="*/ 494925 h 1714500"/>
                <a:gd name="connsiteX45" fmla="*/ 4322567 w 6660367"/>
                <a:gd name="connsiteY45" fmla="*/ 494925 h 1714500"/>
                <a:gd name="connsiteX46" fmla="*/ 4118178 w 6660367"/>
                <a:gd name="connsiteY46" fmla="*/ 699313 h 1714500"/>
                <a:gd name="connsiteX47" fmla="*/ 3788792 w 6660367"/>
                <a:gd name="connsiteY47" fmla="*/ 699313 h 1714500"/>
                <a:gd name="connsiteX48" fmla="*/ 3788792 w 6660367"/>
                <a:gd name="connsiteY48" fmla="*/ 989849 h 1714500"/>
                <a:gd name="connsiteX49" fmla="*/ 4168853 w 6660367"/>
                <a:gd name="connsiteY49" fmla="*/ 989849 h 1714500"/>
                <a:gd name="connsiteX50" fmla="*/ 4373242 w 6660367"/>
                <a:gd name="connsiteY50" fmla="*/ 1194238 h 1714500"/>
                <a:gd name="connsiteX51" fmla="*/ 4373242 w 6660367"/>
                <a:gd name="connsiteY51" fmla="*/ 1194238 h 1714500"/>
                <a:gd name="connsiteX52" fmla="*/ 4168853 w 6660367"/>
                <a:gd name="connsiteY52" fmla="*/ 1398626 h 1714500"/>
                <a:gd name="connsiteX53" fmla="*/ 3182382 w 6660367"/>
                <a:gd name="connsiteY53" fmla="*/ 1398626 h 1714500"/>
                <a:gd name="connsiteX54" fmla="*/ 3182382 w 6660367"/>
                <a:gd name="connsiteY54" fmla="*/ 1689163 h 1714500"/>
                <a:gd name="connsiteX55" fmla="*/ 4182368 w 6660367"/>
                <a:gd name="connsiteY55" fmla="*/ 1689163 h 1714500"/>
                <a:gd name="connsiteX56" fmla="*/ 4677291 w 6660367"/>
                <a:gd name="connsiteY56" fmla="*/ 1194238 h 1714500"/>
                <a:gd name="connsiteX57" fmla="*/ 4677291 w 6660367"/>
                <a:gd name="connsiteY57" fmla="*/ 1194237 h 1714500"/>
                <a:gd name="connsiteX58" fmla="*/ 4491955 w 6660367"/>
                <a:gd name="connsiteY58" fmla="*/ 819334 h 1714500"/>
                <a:gd name="connsiteX59" fmla="*/ 6356319 w 6660367"/>
                <a:gd name="connsiteY59" fmla="*/ 0 h 1714500"/>
                <a:gd name="connsiteX60" fmla="*/ 6356319 w 6660367"/>
                <a:gd name="connsiteY60" fmla="*/ 1217042 h 1714500"/>
                <a:gd name="connsiteX61" fmla="*/ 6149396 w 6660367"/>
                <a:gd name="connsiteY61" fmla="*/ 1423964 h 1714500"/>
                <a:gd name="connsiteX62" fmla="*/ 6149396 w 6660367"/>
                <a:gd name="connsiteY62" fmla="*/ 1423964 h 1714500"/>
                <a:gd name="connsiteX63" fmla="*/ 5942474 w 6660367"/>
                <a:gd name="connsiteY63" fmla="*/ 1217042 h 1714500"/>
                <a:gd name="connsiteX64" fmla="*/ 5942474 w 6660367"/>
                <a:gd name="connsiteY64" fmla="*/ 494925 h 1714500"/>
                <a:gd name="connsiteX65" fmla="*/ 5638425 w 6660367"/>
                <a:gd name="connsiteY65" fmla="*/ 494925 h 1714500"/>
                <a:gd name="connsiteX66" fmla="*/ 5638425 w 6660367"/>
                <a:gd name="connsiteY66" fmla="*/ 1217042 h 1714500"/>
                <a:gd name="connsiteX67" fmla="*/ 5431502 w 6660367"/>
                <a:gd name="connsiteY67" fmla="*/ 1423964 h 1714500"/>
                <a:gd name="connsiteX68" fmla="*/ 5431502 w 6660367"/>
                <a:gd name="connsiteY68" fmla="*/ 1423964 h 1714500"/>
                <a:gd name="connsiteX69" fmla="*/ 5224580 w 6660367"/>
                <a:gd name="connsiteY69" fmla="*/ 1217042 h 1714500"/>
                <a:gd name="connsiteX70" fmla="*/ 5224580 w 6660367"/>
                <a:gd name="connsiteY70" fmla="*/ 0 h 1714500"/>
                <a:gd name="connsiteX71" fmla="*/ 4920531 w 6660367"/>
                <a:gd name="connsiteY71" fmla="*/ 0 h 1714500"/>
                <a:gd name="connsiteX72" fmla="*/ 4920531 w 6660367"/>
                <a:gd name="connsiteY72" fmla="*/ 1203529 h 1714500"/>
                <a:gd name="connsiteX73" fmla="*/ 5431501 w 6660367"/>
                <a:gd name="connsiteY73" fmla="*/ 1714500 h 1714500"/>
                <a:gd name="connsiteX74" fmla="*/ 5431503 w 6660367"/>
                <a:gd name="connsiteY74" fmla="*/ 1714500 h 1714500"/>
                <a:gd name="connsiteX75" fmla="*/ 5790449 w 6660367"/>
                <a:gd name="connsiteY75" fmla="*/ 1553635 h 1714500"/>
                <a:gd name="connsiteX76" fmla="*/ 6149396 w 6660367"/>
                <a:gd name="connsiteY76" fmla="*/ 1714500 h 1714500"/>
                <a:gd name="connsiteX77" fmla="*/ 6149398 w 6660367"/>
                <a:gd name="connsiteY77" fmla="*/ 1714500 h 1714500"/>
                <a:gd name="connsiteX78" fmla="*/ 6660368 w 6660367"/>
                <a:gd name="connsiteY78" fmla="*/ 1203529 h 1714500"/>
                <a:gd name="connsiteX79" fmla="*/ 6660368 w 6660367"/>
                <a:gd name="connsiteY79" fmla="*/ 0 h 1714500"/>
                <a:gd name="connsiteX80" fmla="*/ 6356319 w 6660367"/>
                <a:gd name="connsiteY80" fmla="*/ 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6660367" h="1714500">
                  <a:moveTo>
                    <a:pt x="2409679" y="494925"/>
                  </a:moveTo>
                  <a:cubicBezTo>
                    <a:pt x="2677838" y="494925"/>
                    <a:pt x="2895225" y="712311"/>
                    <a:pt x="2895225" y="980470"/>
                  </a:cubicBezTo>
                  <a:lnTo>
                    <a:pt x="2895225" y="980471"/>
                  </a:lnTo>
                  <a:lnTo>
                    <a:pt x="2895225" y="1689163"/>
                  </a:lnTo>
                  <a:lnTo>
                    <a:pt x="2591176" y="1689163"/>
                  </a:lnTo>
                  <a:lnTo>
                    <a:pt x="2591176" y="980471"/>
                  </a:lnTo>
                  <a:lnTo>
                    <a:pt x="2591176" y="980471"/>
                  </a:lnTo>
                  <a:cubicBezTo>
                    <a:pt x="2591176" y="872770"/>
                    <a:pt x="2503866" y="785461"/>
                    <a:pt x="2396165" y="785461"/>
                  </a:cubicBezTo>
                  <a:lnTo>
                    <a:pt x="1923956" y="785461"/>
                  </a:lnTo>
                  <a:lnTo>
                    <a:pt x="1923956" y="1689163"/>
                  </a:lnTo>
                  <a:lnTo>
                    <a:pt x="1619907" y="1689163"/>
                  </a:lnTo>
                  <a:lnTo>
                    <a:pt x="1619907" y="494925"/>
                  </a:lnTo>
                  <a:lnTo>
                    <a:pt x="2409679" y="494925"/>
                  </a:lnTo>
                  <a:close/>
                  <a:moveTo>
                    <a:pt x="508438" y="290536"/>
                  </a:moveTo>
                  <a:lnTo>
                    <a:pt x="1376667" y="290536"/>
                  </a:lnTo>
                  <a:lnTo>
                    <a:pt x="1376667" y="0"/>
                  </a:lnTo>
                  <a:lnTo>
                    <a:pt x="494924" y="0"/>
                  </a:lnTo>
                  <a:cubicBezTo>
                    <a:pt x="221585" y="0"/>
                    <a:pt x="0" y="221585"/>
                    <a:pt x="0" y="494924"/>
                  </a:cubicBezTo>
                  <a:lnTo>
                    <a:pt x="0" y="494925"/>
                  </a:lnTo>
                  <a:cubicBezTo>
                    <a:pt x="0" y="631440"/>
                    <a:pt x="68787" y="755042"/>
                    <a:pt x="158172" y="844581"/>
                  </a:cubicBezTo>
                  <a:cubicBezTo>
                    <a:pt x="68787" y="934121"/>
                    <a:pt x="0" y="1057723"/>
                    <a:pt x="0" y="1194238"/>
                  </a:cubicBezTo>
                  <a:lnTo>
                    <a:pt x="0" y="1194238"/>
                  </a:lnTo>
                  <a:cubicBezTo>
                    <a:pt x="0" y="1467577"/>
                    <a:pt x="221585" y="1689163"/>
                    <a:pt x="494924" y="1689163"/>
                  </a:cubicBezTo>
                  <a:lnTo>
                    <a:pt x="1376667" y="1689163"/>
                  </a:lnTo>
                  <a:lnTo>
                    <a:pt x="1376667" y="1398627"/>
                  </a:lnTo>
                  <a:lnTo>
                    <a:pt x="508438" y="1398627"/>
                  </a:lnTo>
                  <a:cubicBezTo>
                    <a:pt x="395557" y="1398627"/>
                    <a:pt x="304049" y="1307119"/>
                    <a:pt x="304049" y="1194238"/>
                  </a:cubicBezTo>
                  <a:lnTo>
                    <a:pt x="304049" y="1194238"/>
                  </a:lnTo>
                  <a:cubicBezTo>
                    <a:pt x="304049" y="1081357"/>
                    <a:pt x="395557" y="989849"/>
                    <a:pt x="508438" y="989849"/>
                  </a:cubicBezTo>
                  <a:lnTo>
                    <a:pt x="1086131" y="989849"/>
                  </a:lnTo>
                  <a:lnTo>
                    <a:pt x="1086131" y="699313"/>
                  </a:lnTo>
                  <a:lnTo>
                    <a:pt x="508438" y="699313"/>
                  </a:lnTo>
                  <a:cubicBezTo>
                    <a:pt x="395557" y="699313"/>
                    <a:pt x="304049" y="607805"/>
                    <a:pt x="304049" y="494925"/>
                  </a:cubicBezTo>
                  <a:lnTo>
                    <a:pt x="304049" y="494925"/>
                  </a:lnTo>
                  <a:cubicBezTo>
                    <a:pt x="304049" y="382044"/>
                    <a:pt x="395557" y="290536"/>
                    <a:pt x="508438" y="290536"/>
                  </a:cubicBezTo>
                  <a:close/>
                  <a:moveTo>
                    <a:pt x="4491955" y="819334"/>
                  </a:moveTo>
                  <a:cubicBezTo>
                    <a:pt x="4567418" y="732462"/>
                    <a:pt x="4626617" y="619031"/>
                    <a:pt x="4626617" y="494925"/>
                  </a:cubicBezTo>
                  <a:lnTo>
                    <a:pt x="4626617" y="494924"/>
                  </a:lnTo>
                  <a:cubicBezTo>
                    <a:pt x="4626617" y="221585"/>
                    <a:pt x="4405031" y="0"/>
                    <a:pt x="4131692" y="0"/>
                  </a:cubicBezTo>
                  <a:lnTo>
                    <a:pt x="3182382" y="0"/>
                  </a:lnTo>
                  <a:lnTo>
                    <a:pt x="3182382" y="1108091"/>
                  </a:lnTo>
                  <a:lnTo>
                    <a:pt x="3486432" y="1108091"/>
                  </a:lnTo>
                  <a:lnTo>
                    <a:pt x="3486432" y="290536"/>
                  </a:lnTo>
                  <a:lnTo>
                    <a:pt x="4118178" y="290536"/>
                  </a:lnTo>
                  <a:cubicBezTo>
                    <a:pt x="4231059" y="290536"/>
                    <a:pt x="4322567" y="382044"/>
                    <a:pt x="4322567" y="494925"/>
                  </a:cubicBezTo>
                  <a:lnTo>
                    <a:pt x="4322567" y="494925"/>
                  </a:lnTo>
                  <a:cubicBezTo>
                    <a:pt x="4322567" y="607805"/>
                    <a:pt x="4231059" y="699313"/>
                    <a:pt x="4118178" y="699313"/>
                  </a:cubicBezTo>
                  <a:lnTo>
                    <a:pt x="3788792" y="699313"/>
                  </a:lnTo>
                  <a:lnTo>
                    <a:pt x="3788792" y="989849"/>
                  </a:lnTo>
                  <a:lnTo>
                    <a:pt x="4168853" y="989849"/>
                  </a:lnTo>
                  <a:cubicBezTo>
                    <a:pt x="4281734" y="989849"/>
                    <a:pt x="4373242" y="1081357"/>
                    <a:pt x="4373242" y="1194238"/>
                  </a:cubicBezTo>
                  <a:lnTo>
                    <a:pt x="4373242" y="1194238"/>
                  </a:lnTo>
                  <a:cubicBezTo>
                    <a:pt x="4373242" y="1307119"/>
                    <a:pt x="4281734" y="1398626"/>
                    <a:pt x="4168853" y="1398626"/>
                  </a:cubicBezTo>
                  <a:lnTo>
                    <a:pt x="3182382" y="1398626"/>
                  </a:lnTo>
                  <a:lnTo>
                    <a:pt x="3182382" y="1689163"/>
                  </a:lnTo>
                  <a:lnTo>
                    <a:pt x="4182368" y="1689163"/>
                  </a:lnTo>
                  <a:cubicBezTo>
                    <a:pt x="4455706" y="1689163"/>
                    <a:pt x="4677291" y="1467577"/>
                    <a:pt x="4677291" y="1194238"/>
                  </a:cubicBezTo>
                  <a:lnTo>
                    <a:pt x="4677291" y="1194237"/>
                  </a:lnTo>
                  <a:cubicBezTo>
                    <a:pt x="4677291" y="1044383"/>
                    <a:pt x="4597171" y="910093"/>
                    <a:pt x="4491955" y="819334"/>
                  </a:cubicBezTo>
                  <a:close/>
                  <a:moveTo>
                    <a:pt x="6356319" y="0"/>
                  </a:moveTo>
                  <a:lnTo>
                    <a:pt x="6356319" y="1217042"/>
                  </a:lnTo>
                  <a:cubicBezTo>
                    <a:pt x="6356319" y="1331322"/>
                    <a:pt x="6263677" y="1423964"/>
                    <a:pt x="6149396" y="1423964"/>
                  </a:cubicBezTo>
                  <a:lnTo>
                    <a:pt x="6149396" y="1423964"/>
                  </a:lnTo>
                  <a:cubicBezTo>
                    <a:pt x="6035117" y="1423964"/>
                    <a:pt x="5942474" y="1331322"/>
                    <a:pt x="5942474" y="1217042"/>
                  </a:cubicBezTo>
                  <a:lnTo>
                    <a:pt x="5942474" y="494925"/>
                  </a:lnTo>
                  <a:lnTo>
                    <a:pt x="5638425" y="494925"/>
                  </a:lnTo>
                  <a:lnTo>
                    <a:pt x="5638425" y="1217042"/>
                  </a:lnTo>
                  <a:cubicBezTo>
                    <a:pt x="5638425" y="1331322"/>
                    <a:pt x="5545782" y="1423964"/>
                    <a:pt x="5431502" y="1423964"/>
                  </a:cubicBezTo>
                  <a:lnTo>
                    <a:pt x="5431502" y="1423964"/>
                  </a:lnTo>
                  <a:cubicBezTo>
                    <a:pt x="5317222" y="1423964"/>
                    <a:pt x="5224580" y="1331322"/>
                    <a:pt x="5224580" y="1217042"/>
                  </a:cubicBezTo>
                  <a:lnTo>
                    <a:pt x="5224580" y="0"/>
                  </a:lnTo>
                  <a:lnTo>
                    <a:pt x="4920531" y="0"/>
                  </a:lnTo>
                  <a:lnTo>
                    <a:pt x="4920531" y="1203529"/>
                  </a:lnTo>
                  <a:cubicBezTo>
                    <a:pt x="4920531" y="1485731"/>
                    <a:pt x="5149300" y="1714500"/>
                    <a:pt x="5431501" y="1714500"/>
                  </a:cubicBezTo>
                  <a:lnTo>
                    <a:pt x="5431503" y="1714500"/>
                  </a:lnTo>
                  <a:cubicBezTo>
                    <a:pt x="5571415" y="1714500"/>
                    <a:pt x="5698173" y="1644733"/>
                    <a:pt x="5790449" y="1553635"/>
                  </a:cubicBezTo>
                  <a:cubicBezTo>
                    <a:pt x="5882725" y="1644733"/>
                    <a:pt x="6009484" y="1714500"/>
                    <a:pt x="6149396" y="1714500"/>
                  </a:cubicBezTo>
                  <a:lnTo>
                    <a:pt x="6149398" y="1714500"/>
                  </a:lnTo>
                  <a:cubicBezTo>
                    <a:pt x="6431599" y="1714500"/>
                    <a:pt x="6660368" y="1485731"/>
                    <a:pt x="6660368" y="1203529"/>
                  </a:cubicBezTo>
                  <a:lnTo>
                    <a:pt x="6660368" y="0"/>
                  </a:lnTo>
                  <a:lnTo>
                    <a:pt x="6356319" y="0"/>
                  </a:lnTo>
                  <a:close/>
                </a:path>
              </a:pathLst>
            </a:custGeom>
            <a:solidFill>
              <a:srgbClr val="0000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62851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  <p:sldLayoutId id="2147483778" r:id="rId18"/>
    <p:sldLayoutId id="2147483779" r:id="rId19"/>
    <p:sldLayoutId id="2147483780" r:id="rId20"/>
    <p:sldLayoutId id="2147483781" r:id="rId21"/>
    <p:sldLayoutId id="2147483782" r:id="rId2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None/>
        <a:defRPr sz="1800" kern="1200">
          <a:solidFill>
            <a:schemeClr val="tx2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bg2"/>
        </a:buClr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1"/>
        </a:buClr>
        <a:buFont typeface="Wingdings 2" panose="05020102010507070707" pitchFamily="18" charset="2"/>
        <a:buChar char="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11213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1"/>
        </a:buClr>
        <a:buFont typeface="Wingdings 2" panose="05020102010507070707" pitchFamily="18" charset="2"/>
        <a:buChar char="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8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1"/>
        </a:buClr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5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1"/>
        </a:buClr>
        <a:buFont typeface="Wingdings 2" panose="05020102010507070707" pitchFamily="18" charset="2"/>
        <a:buChar char="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1"/>
        </a:buClr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62">
          <p15:clr>
            <a:srgbClr val="F26B43"/>
          </p15:clr>
        </p15:guide>
        <p15:guide id="2" pos="257">
          <p15:clr>
            <a:srgbClr val="F26B43"/>
          </p15:clr>
        </p15:guide>
        <p15:guide id="3" pos="7423">
          <p15:clr>
            <a:srgbClr val="F26B43"/>
          </p15:clr>
        </p15:guide>
        <p15:guide id="5" orient="horz" pos="1185">
          <p15:clr>
            <a:srgbClr val="F26B43"/>
          </p15:clr>
        </p15:guide>
        <p15:guide id="6" orient="horz" pos="3952">
          <p15:clr>
            <a:srgbClr val="F26B43"/>
          </p15:clr>
        </p15:guide>
        <p15:guide id="7" pos="3840">
          <p15:clr>
            <a:srgbClr val="F26B43"/>
          </p15:clr>
        </p15:guide>
        <p15:guide id="9" pos="4021">
          <p15:clr>
            <a:srgbClr val="F26B43"/>
          </p15:clr>
        </p15:guide>
        <p15:guide id="11" pos="3659">
          <p15:clr>
            <a:srgbClr val="F26B43"/>
          </p15:clr>
        </p15:guide>
        <p15:guide id="14" orient="horz" pos="232">
          <p15:clr>
            <a:srgbClr val="F26B43"/>
          </p15:clr>
        </p15:guide>
        <p15:guide id="15" pos="6630">
          <p15:clr>
            <a:srgbClr val="F26B43"/>
          </p15:clr>
        </p15:guide>
        <p15:guide id="16" orient="horz" pos="43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48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7.png"/><Relationship Id="rId5" Type="http://schemas.openxmlformats.org/officeDocument/2006/relationships/image" Target="../media/image38.sv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8.svg"/><Relationship Id="rId7" Type="http://schemas.openxmlformats.org/officeDocument/2006/relationships/image" Target="../media/image38.sv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7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Relationship Id="rId9" Type="http://schemas.openxmlformats.org/officeDocument/2006/relationships/image" Target="../media/image50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8.svg"/><Relationship Id="rId7" Type="http://schemas.openxmlformats.org/officeDocument/2006/relationships/image" Target="../media/image38.sv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7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Relationship Id="rId9" Type="http://schemas.openxmlformats.org/officeDocument/2006/relationships/image" Target="../media/image52.sv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13" Type="http://schemas.openxmlformats.org/officeDocument/2006/relationships/image" Target="../media/image23.png"/><Relationship Id="rId18" Type="http://schemas.openxmlformats.org/officeDocument/2006/relationships/image" Target="../media/image28.svg"/><Relationship Id="rId26" Type="http://schemas.openxmlformats.org/officeDocument/2006/relationships/image" Target="../media/image36.svg"/><Relationship Id="rId3" Type="http://schemas.openxmlformats.org/officeDocument/2006/relationships/image" Target="../media/image13.png"/><Relationship Id="rId21" Type="http://schemas.openxmlformats.org/officeDocument/2006/relationships/image" Target="../media/image31.png"/><Relationship Id="rId34" Type="http://schemas.openxmlformats.org/officeDocument/2006/relationships/image" Target="../media/image42.sv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17" Type="http://schemas.openxmlformats.org/officeDocument/2006/relationships/image" Target="../media/image27.png"/><Relationship Id="rId25" Type="http://schemas.openxmlformats.org/officeDocument/2006/relationships/image" Target="../media/image35.png"/><Relationship Id="rId33" Type="http://schemas.openxmlformats.org/officeDocument/2006/relationships/image" Target="../media/image41.png"/><Relationship Id="rId38" Type="http://schemas.openxmlformats.org/officeDocument/2006/relationships/image" Target="../media/image46.svg"/><Relationship Id="rId2" Type="http://schemas.openxmlformats.org/officeDocument/2006/relationships/image" Target="../media/image12.png"/><Relationship Id="rId16" Type="http://schemas.openxmlformats.org/officeDocument/2006/relationships/image" Target="../media/image26.svg"/><Relationship Id="rId20" Type="http://schemas.openxmlformats.org/officeDocument/2006/relationships/image" Target="../media/image30.svg"/><Relationship Id="rId29" Type="http://schemas.openxmlformats.org/officeDocument/2006/relationships/image" Target="../media/image37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6.svg"/><Relationship Id="rId11" Type="http://schemas.openxmlformats.org/officeDocument/2006/relationships/image" Target="../media/image21.png"/><Relationship Id="rId24" Type="http://schemas.openxmlformats.org/officeDocument/2006/relationships/image" Target="../media/image34.svg"/><Relationship Id="rId32" Type="http://schemas.openxmlformats.org/officeDocument/2006/relationships/image" Target="../media/image40.svg"/><Relationship Id="rId37" Type="http://schemas.openxmlformats.org/officeDocument/2006/relationships/image" Target="../media/image45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23" Type="http://schemas.openxmlformats.org/officeDocument/2006/relationships/image" Target="../media/image33.png"/><Relationship Id="rId28" Type="http://schemas.openxmlformats.org/officeDocument/2006/relationships/image" Target="../media/image11.svg"/><Relationship Id="rId36" Type="http://schemas.openxmlformats.org/officeDocument/2006/relationships/image" Target="../media/image44.svg"/><Relationship Id="rId10" Type="http://schemas.openxmlformats.org/officeDocument/2006/relationships/image" Target="../media/image20.svg"/><Relationship Id="rId19" Type="http://schemas.openxmlformats.org/officeDocument/2006/relationships/image" Target="../media/image29.png"/><Relationship Id="rId31" Type="http://schemas.openxmlformats.org/officeDocument/2006/relationships/image" Target="../media/image39.png"/><Relationship Id="rId4" Type="http://schemas.openxmlformats.org/officeDocument/2006/relationships/image" Target="../media/image14.svg"/><Relationship Id="rId9" Type="http://schemas.openxmlformats.org/officeDocument/2006/relationships/image" Target="../media/image19.png"/><Relationship Id="rId14" Type="http://schemas.openxmlformats.org/officeDocument/2006/relationships/image" Target="../media/image24.svg"/><Relationship Id="rId22" Type="http://schemas.openxmlformats.org/officeDocument/2006/relationships/image" Target="../media/image32.svg"/><Relationship Id="rId27" Type="http://schemas.openxmlformats.org/officeDocument/2006/relationships/image" Target="../media/image10.png"/><Relationship Id="rId30" Type="http://schemas.openxmlformats.org/officeDocument/2006/relationships/image" Target="../media/image38.svg"/><Relationship Id="rId35" Type="http://schemas.openxmlformats.org/officeDocument/2006/relationships/image" Target="../media/image4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svg"/><Relationship Id="rId7" Type="http://schemas.openxmlformats.org/officeDocument/2006/relationships/image" Target="../media/image38.sv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7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svg"/><Relationship Id="rId7" Type="http://schemas.openxmlformats.org/officeDocument/2006/relationships/image" Target="../media/image38.sv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7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48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7.png"/><Relationship Id="rId5" Type="http://schemas.openxmlformats.org/officeDocument/2006/relationships/image" Target="../media/image38.svg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F0212150-E003-4316-ABB6-AE5BD41484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1716727"/>
            <a:ext cx="8640762" cy="1784282"/>
          </a:xfrm>
        </p:spPr>
        <p:txBody>
          <a:bodyPr/>
          <a:lstStyle/>
          <a:p>
            <a:r>
              <a:rPr lang="de-DE" sz="6000" dirty="0"/>
              <a:t>Anlage zur EnBW und </a:t>
            </a:r>
            <a:r>
              <a:rPr lang="de-DE" sz="6000" dirty="0" err="1"/>
              <a:t>NetzeBW</a:t>
            </a:r>
            <a:r>
              <a:rPr lang="de-DE" sz="6000" dirty="0"/>
              <a:t> Stellungnahme BK6-24-210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AF367ED-9830-4A22-8CFF-A7233FD582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Michael Stegmüller</a:t>
            </a:r>
            <a:br>
              <a:rPr lang="de-DE" dirty="0"/>
            </a:br>
            <a:r>
              <a:rPr lang="de-DE" dirty="0"/>
              <a:t>12. November 2024, Karlsruhe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052C63C-9566-F159-3FF1-1FF2327F5E2D}"/>
              </a:ext>
            </a:extLst>
          </p:cNvPr>
          <p:cNvGrpSpPr/>
          <p:nvPr/>
        </p:nvGrpSpPr>
        <p:grpSpPr>
          <a:xfrm>
            <a:off x="8688288" y="1700808"/>
            <a:ext cx="1785635" cy="1586665"/>
            <a:chOff x="8009280" y="152636"/>
            <a:chExt cx="1785635" cy="1586665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557E8913-B1F5-B46F-24D3-2D4000C273CD}"/>
                </a:ext>
              </a:extLst>
            </p:cNvPr>
            <p:cNvGrpSpPr/>
            <p:nvPr/>
          </p:nvGrpSpPr>
          <p:grpSpPr>
            <a:xfrm>
              <a:off x="8009280" y="152636"/>
              <a:ext cx="1785635" cy="1586665"/>
              <a:chOff x="8009280" y="267816"/>
              <a:chExt cx="1785635" cy="1586665"/>
            </a:xfrm>
          </p:grpSpPr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5629D3C9-F662-942B-BCEA-48C914DCA3DC}"/>
                  </a:ext>
                </a:extLst>
              </p:cNvPr>
              <p:cNvSpPr/>
              <p:nvPr/>
            </p:nvSpPr>
            <p:spPr bwMode="gray">
              <a:xfrm rot="600000">
                <a:off x="9068655" y="267816"/>
                <a:ext cx="726260" cy="726260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Aft>
                    <a:spcPct val="0"/>
                  </a:spcAft>
                </a:pPr>
                <a:endParaRPr lang="de-DE" sz="1200" dirty="0">
                  <a:solidFill>
                    <a:schemeClr val="bg1"/>
                  </a:solidFill>
                  <a:latin typeface="EnBW DIN Pro Medium" panose="020B0604020101020102" pitchFamily="34" charset="0"/>
                  <a:cs typeface="EnBW DIN Pro Medium" panose="020B0604020101020102" pitchFamily="34" charset="0"/>
                </a:endParaRPr>
              </a:p>
            </p:txBody>
          </p: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1581D7D5-F210-6314-AEAE-E248FFB3033B}"/>
                  </a:ext>
                </a:extLst>
              </p:cNvPr>
              <p:cNvSpPr/>
              <p:nvPr/>
            </p:nvSpPr>
            <p:spPr bwMode="gray">
              <a:xfrm rot="600000">
                <a:off x="8009280" y="392435"/>
                <a:ext cx="1462046" cy="1462046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Aft>
                    <a:spcPct val="0"/>
                  </a:spcAft>
                </a:pPr>
                <a:r>
                  <a:rPr lang="de-DE" sz="1100" dirty="0">
                    <a:solidFill>
                      <a:schemeClr val="bg1"/>
                    </a:solidFill>
                    <a:latin typeface="EnBW DIN Pro Medium" panose="020B0604020101020102" pitchFamily="34" charset="0"/>
                    <a:cs typeface="EnBW DIN Pro Medium" panose="020B0604020101020102" pitchFamily="34" charset="0"/>
                  </a:rPr>
                  <a:t>In den Folien habe n wir auf Tranchen, pauschale </a:t>
                </a:r>
                <a:r>
                  <a:rPr lang="de-DE" sz="1100" dirty="0" err="1">
                    <a:solidFill>
                      <a:schemeClr val="bg1"/>
                    </a:solidFill>
                    <a:latin typeface="EnBW DIN Pro Medium" panose="020B0604020101020102" pitchFamily="34" charset="0"/>
                    <a:cs typeface="EnBW DIN Pro Medium" panose="020B0604020101020102" pitchFamily="34" charset="0"/>
                  </a:rPr>
                  <a:t>MaLo</a:t>
                </a:r>
                <a:r>
                  <a:rPr lang="de-DE" sz="1100" dirty="0">
                    <a:solidFill>
                      <a:schemeClr val="bg1"/>
                    </a:solidFill>
                    <a:latin typeface="EnBW DIN Pro Medium" panose="020B0604020101020102" pitchFamily="34" charset="0"/>
                    <a:cs typeface="EnBW DIN Pro Medium" panose="020B0604020101020102" pitchFamily="34" charset="0"/>
                  </a:rPr>
                  <a:t> und ESA wegen der Über-</a:t>
                </a:r>
                <a:r>
                  <a:rPr lang="de-DE" sz="1100" dirty="0" err="1">
                    <a:solidFill>
                      <a:schemeClr val="bg1"/>
                    </a:solidFill>
                    <a:latin typeface="EnBW DIN Pro Medium" panose="020B0604020101020102" pitchFamily="34" charset="0"/>
                    <a:cs typeface="EnBW DIN Pro Medium" panose="020B0604020101020102" pitchFamily="34" charset="0"/>
                  </a:rPr>
                  <a:t>sichtlichkeit</a:t>
                </a:r>
                <a:r>
                  <a:rPr lang="de-DE" sz="1100" dirty="0">
                    <a:solidFill>
                      <a:schemeClr val="bg1"/>
                    </a:solidFill>
                    <a:latin typeface="EnBW DIN Pro Medium" panose="020B0604020101020102" pitchFamily="34" charset="0"/>
                    <a:cs typeface="EnBW DIN Pro Medium" panose="020B0604020101020102" pitchFamily="34" charset="0"/>
                  </a:rPr>
                  <a:t> verzichtet.</a:t>
                </a:r>
              </a:p>
            </p:txBody>
          </p:sp>
        </p:grpSp>
        <p:sp>
          <p:nvSpPr>
            <p:cNvPr id="5" name="Grafik 8">
              <a:extLst>
                <a:ext uri="{FF2B5EF4-FFF2-40B4-BE49-F238E27FC236}">
                  <a16:creationId xmlns:a16="http://schemas.microsoft.com/office/drawing/2014/main" id="{19E5B9E2-82DC-C0DF-8AB9-EBF7EE99B0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61791" y="245766"/>
              <a:ext cx="539988" cy="540000"/>
            </a:xfrm>
            <a:custGeom>
              <a:avLst/>
              <a:gdLst>
                <a:gd name="connsiteX0" fmla="*/ 2159889 w 4319873"/>
                <a:gd name="connsiteY0" fmla="*/ 0 h 4319968"/>
                <a:gd name="connsiteX1" fmla="*/ 0 w 4319873"/>
                <a:gd name="connsiteY1" fmla="*/ 2159984 h 4319968"/>
                <a:gd name="connsiteX2" fmla="*/ 144018 w 4319873"/>
                <a:gd name="connsiteY2" fmla="*/ 2951988 h 4319968"/>
                <a:gd name="connsiteX3" fmla="*/ 331184 w 4319873"/>
                <a:gd name="connsiteY3" fmla="*/ 3038380 h 4319968"/>
                <a:gd name="connsiteX4" fmla="*/ 417576 w 4319873"/>
                <a:gd name="connsiteY4" fmla="*/ 2851214 h 4319968"/>
                <a:gd name="connsiteX5" fmla="*/ 287941 w 4319873"/>
                <a:gd name="connsiteY5" fmla="*/ 2159984 h 4319968"/>
                <a:gd name="connsiteX6" fmla="*/ 2159794 w 4319873"/>
                <a:gd name="connsiteY6" fmla="*/ 288036 h 4319968"/>
                <a:gd name="connsiteX7" fmla="*/ 4031647 w 4319873"/>
                <a:gd name="connsiteY7" fmla="*/ 2159984 h 4319968"/>
                <a:gd name="connsiteX8" fmla="*/ 2159889 w 4319873"/>
                <a:gd name="connsiteY8" fmla="*/ 4031933 h 4319968"/>
                <a:gd name="connsiteX9" fmla="*/ 806387 w 4319873"/>
                <a:gd name="connsiteY9" fmla="*/ 3455956 h 4319968"/>
                <a:gd name="connsiteX10" fmla="*/ 604838 w 4319873"/>
                <a:gd name="connsiteY10" fmla="*/ 3455956 h 4319968"/>
                <a:gd name="connsiteX11" fmla="*/ 604838 w 4319873"/>
                <a:gd name="connsiteY11" fmla="*/ 3657600 h 4319968"/>
                <a:gd name="connsiteX12" fmla="*/ 2159984 w 4319873"/>
                <a:gd name="connsiteY12" fmla="*/ 4319969 h 4319968"/>
                <a:gd name="connsiteX13" fmla="*/ 4319873 w 4319873"/>
                <a:gd name="connsiteY13" fmla="*/ 2159984 h 4319968"/>
                <a:gd name="connsiteX14" fmla="*/ 2159889 w 4319873"/>
                <a:gd name="connsiteY14" fmla="*/ 0 h 4319968"/>
                <a:gd name="connsiteX15" fmla="*/ 2158365 w 4319873"/>
                <a:gd name="connsiteY15" fmla="*/ 2688622 h 4319968"/>
                <a:gd name="connsiteX16" fmla="*/ 2348865 w 4319873"/>
                <a:gd name="connsiteY16" fmla="*/ 2498122 h 4319968"/>
                <a:gd name="connsiteX17" fmla="*/ 2348865 w 4319873"/>
                <a:gd name="connsiteY17" fmla="*/ 1163288 h 4319968"/>
                <a:gd name="connsiteX18" fmla="*/ 2158365 w 4319873"/>
                <a:gd name="connsiteY18" fmla="*/ 972788 h 4319968"/>
                <a:gd name="connsiteX19" fmla="*/ 1967865 w 4319873"/>
                <a:gd name="connsiteY19" fmla="*/ 1163288 h 4319968"/>
                <a:gd name="connsiteX20" fmla="*/ 1967865 w 4319873"/>
                <a:gd name="connsiteY20" fmla="*/ 2498122 h 4319968"/>
                <a:gd name="connsiteX21" fmla="*/ 2158365 w 4319873"/>
                <a:gd name="connsiteY21" fmla="*/ 2688622 h 4319968"/>
                <a:gd name="connsiteX22" fmla="*/ 2159127 w 4319873"/>
                <a:gd name="connsiteY22" fmla="*/ 3431572 h 4319968"/>
                <a:gd name="connsiteX23" fmla="*/ 2378202 w 4319873"/>
                <a:gd name="connsiteY23" fmla="*/ 3212497 h 4319968"/>
                <a:gd name="connsiteX24" fmla="*/ 2159127 w 4319873"/>
                <a:gd name="connsiteY24" fmla="*/ 2993422 h 4319968"/>
                <a:gd name="connsiteX25" fmla="*/ 1940052 w 4319873"/>
                <a:gd name="connsiteY25" fmla="*/ 3212497 h 4319968"/>
                <a:gd name="connsiteX26" fmla="*/ 2159127 w 4319873"/>
                <a:gd name="connsiteY26" fmla="*/ 3431572 h 431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319873" h="4319968">
                  <a:moveTo>
                    <a:pt x="2159889" y="0"/>
                  </a:moveTo>
                  <a:cubicBezTo>
                    <a:pt x="964787" y="0"/>
                    <a:pt x="0" y="964787"/>
                    <a:pt x="0" y="2159984"/>
                  </a:cubicBezTo>
                  <a:cubicBezTo>
                    <a:pt x="0" y="2433542"/>
                    <a:pt x="57626" y="2707196"/>
                    <a:pt x="144018" y="2951988"/>
                  </a:cubicBezTo>
                  <a:cubicBezTo>
                    <a:pt x="172784" y="3038380"/>
                    <a:pt x="259175" y="3067145"/>
                    <a:pt x="331184" y="3038380"/>
                  </a:cubicBezTo>
                  <a:cubicBezTo>
                    <a:pt x="417576" y="3009614"/>
                    <a:pt x="446342" y="2923223"/>
                    <a:pt x="417576" y="2851214"/>
                  </a:cubicBezTo>
                  <a:cubicBezTo>
                    <a:pt x="331184" y="2635187"/>
                    <a:pt x="287941" y="2404777"/>
                    <a:pt x="287941" y="2159984"/>
                  </a:cubicBezTo>
                  <a:cubicBezTo>
                    <a:pt x="287941" y="1123188"/>
                    <a:pt x="1123093" y="288036"/>
                    <a:pt x="2159794" y="288036"/>
                  </a:cubicBezTo>
                  <a:cubicBezTo>
                    <a:pt x="3196495" y="288036"/>
                    <a:pt x="4031647" y="1123188"/>
                    <a:pt x="4031647" y="2159984"/>
                  </a:cubicBezTo>
                  <a:cubicBezTo>
                    <a:pt x="4031647" y="3196781"/>
                    <a:pt x="3196590" y="4031933"/>
                    <a:pt x="2159889" y="4031933"/>
                  </a:cubicBezTo>
                  <a:cubicBezTo>
                    <a:pt x="1655921" y="4031933"/>
                    <a:pt x="1151954" y="3815906"/>
                    <a:pt x="806387" y="3455956"/>
                  </a:cubicBezTo>
                  <a:cubicBezTo>
                    <a:pt x="748760" y="3398330"/>
                    <a:pt x="662369" y="3398330"/>
                    <a:pt x="604838" y="3455956"/>
                  </a:cubicBezTo>
                  <a:cubicBezTo>
                    <a:pt x="547211" y="3513582"/>
                    <a:pt x="547211" y="3599974"/>
                    <a:pt x="604838" y="3657600"/>
                  </a:cubicBezTo>
                  <a:cubicBezTo>
                    <a:pt x="1008031" y="4075176"/>
                    <a:pt x="1569625" y="4319969"/>
                    <a:pt x="2159984" y="4319969"/>
                  </a:cubicBezTo>
                  <a:cubicBezTo>
                    <a:pt x="3355086" y="4319969"/>
                    <a:pt x="4319873" y="3355181"/>
                    <a:pt x="4319873" y="2159984"/>
                  </a:cubicBezTo>
                  <a:cubicBezTo>
                    <a:pt x="4319873" y="964787"/>
                    <a:pt x="3354991" y="0"/>
                    <a:pt x="2159889" y="0"/>
                  </a:cubicBezTo>
                  <a:close/>
                  <a:moveTo>
                    <a:pt x="2158365" y="2688622"/>
                  </a:moveTo>
                  <a:cubicBezTo>
                    <a:pt x="2263616" y="2688622"/>
                    <a:pt x="2348865" y="2603373"/>
                    <a:pt x="2348865" y="2498122"/>
                  </a:cubicBezTo>
                  <a:lnTo>
                    <a:pt x="2348865" y="1163288"/>
                  </a:lnTo>
                  <a:cubicBezTo>
                    <a:pt x="2348865" y="1058037"/>
                    <a:pt x="2263616" y="972788"/>
                    <a:pt x="2158365" y="972788"/>
                  </a:cubicBezTo>
                  <a:cubicBezTo>
                    <a:pt x="2053114" y="972788"/>
                    <a:pt x="1967865" y="1058037"/>
                    <a:pt x="1967865" y="1163288"/>
                  </a:cubicBezTo>
                  <a:lnTo>
                    <a:pt x="1967865" y="2498122"/>
                  </a:lnTo>
                  <a:cubicBezTo>
                    <a:pt x="1967865" y="2603278"/>
                    <a:pt x="2053114" y="2688622"/>
                    <a:pt x="2158365" y="2688622"/>
                  </a:cubicBezTo>
                  <a:close/>
                  <a:moveTo>
                    <a:pt x="2159127" y="3431572"/>
                  </a:moveTo>
                  <a:cubicBezTo>
                    <a:pt x="2279904" y="3431572"/>
                    <a:pt x="2378202" y="3333274"/>
                    <a:pt x="2378202" y="3212497"/>
                  </a:cubicBezTo>
                  <a:cubicBezTo>
                    <a:pt x="2378202" y="3091720"/>
                    <a:pt x="2279904" y="2993422"/>
                    <a:pt x="2159127" y="2993422"/>
                  </a:cubicBezTo>
                  <a:cubicBezTo>
                    <a:pt x="2038350" y="2993422"/>
                    <a:pt x="1940052" y="3091720"/>
                    <a:pt x="1940052" y="3212497"/>
                  </a:cubicBezTo>
                  <a:cubicBezTo>
                    <a:pt x="1940052" y="3333274"/>
                    <a:pt x="2038255" y="3431572"/>
                    <a:pt x="2159127" y="3431572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0339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feld 84">
            <a:extLst>
              <a:ext uri="{FF2B5EF4-FFF2-40B4-BE49-F238E27FC236}">
                <a16:creationId xmlns:a16="http://schemas.microsoft.com/office/drawing/2014/main" id="{EFB756CC-74DA-122F-42CE-2E46E072C38A}"/>
              </a:ext>
            </a:extLst>
          </p:cNvPr>
          <p:cNvSpPr txBox="1"/>
          <p:nvPr/>
        </p:nvSpPr>
        <p:spPr>
          <a:xfrm>
            <a:off x="8789328" y="2670553"/>
            <a:ext cx="3067312" cy="2862322"/>
          </a:xfrm>
          <a:prstGeom prst="rect">
            <a:avLst/>
          </a:prstGeom>
          <a:noFill/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chemeClr val="bg2"/>
                </a:solidFill>
              </a:rPr>
              <a:t>2. Cluster für die genannten Marktlokationen anlegen: </a:t>
            </a:r>
          </a:p>
          <a:p>
            <a:r>
              <a:rPr lang="de-DE" sz="2000" dirty="0">
                <a:solidFill>
                  <a:srgbClr val="002060"/>
                </a:solidFill>
              </a:rPr>
              <a:t>Cluster-ID vergeben</a:t>
            </a:r>
          </a:p>
          <a:p>
            <a:endParaRPr lang="de-DE" sz="2000" dirty="0">
              <a:solidFill>
                <a:srgbClr val="002060"/>
              </a:solidFill>
            </a:endParaRPr>
          </a:p>
          <a:p>
            <a:r>
              <a:rPr lang="de-DE" sz="2000" b="1" dirty="0">
                <a:solidFill>
                  <a:schemeClr val="bg2"/>
                </a:solidFill>
              </a:rPr>
              <a:t>4. Zeitreihe für bestellten Zeitraum des Clusters erzeugen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01DA74DB-5608-2E15-ABAE-426F80B48EE8}"/>
              </a:ext>
            </a:extLst>
          </p:cNvPr>
          <p:cNvSpPr/>
          <p:nvPr/>
        </p:nvSpPr>
        <p:spPr>
          <a:xfrm>
            <a:off x="6872371" y="3223050"/>
            <a:ext cx="1988965" cy="24075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53CA66E-C625-46AE-97A9-C43F8FE46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113" y="476883"/>
            <a:ext cx="10117137" cy="503845"/>
          </a:xfrm>
        </p:spPr>
        <p:txBody>
          <a:bodyPr/>
          <a:lstStyle/>
          <a:p>
            <a:r>
              <a:rPr lang="de-DE" dirty="0"/>
              <a:t>LF, NB und BKV muss unter Einhaltung der DSGVO weiterhin Zugriff auf alle 1/4h Werte haben!</a:t>
            </a:r>
          </a:p>
        </p:txBody>
      </p:sp>
      <p:sp>
        <p:nvSpPr>
          <p:cNvPr id="25" name="Fußzeilenplatzhalter 5">
            <a:extLst>
              <a:ext uri="{FF2B5EF4-FFF2-40B4-BE49-F238E27FC236}">
                <a16:creationId xmlns:a16="http://schemas.microsoft.com/office/drawing/2014/main" id="{FE8F0D50-830D-407C-BEFB-B9680A65C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de-DE" noProof="0"/>
              <a:t>Anlage Zur EnBW und NetzeBW Stellungnahme I Michael Stegmüller I 12.11.2024</a:t>
            </a:r>
            <a:endParaRPr lang="de-DE" noProof="0" dirty="0"/>
          </a:p>
        </p:txBody>
      </p:sp>
      <p:sp>
        <p:nvSpPr>
          <p:cNvPr id="22" name="Foliennummernplatzhalter 6">
            <a:extLst>
              <a:ext uri="{FF2B5EF4-FFF2-40B4-BE49-F238E27FC236}">
                <a16:creationId xmlns:a16="http://schemas.microsoft.com/office/drawing/2014/main" id="{82182BAA-634C-4608-9079-C9BDE310E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BFC357-94BC-44C8-B600-C5D15BBAA3CF}" type="slidenum">
              <a:rPr lang="de-DE" noProof="0" smtClean="0"/>
              <a:pPr lvl="0"/>
              <a:t>10</a:t>
            </a:fld>
            <a:endParaRPr lang="de-DE" noProof="0" dirty="0"/>
          </a:p>
        </p:txBody>
      </p:sp>
      <p:pic>
        <p:nvPicPr>
          <p:cNvPr id="75" name="Grafik 74">
            <a:extLst>
              <a:ext uri="{FF2B5EF4-FFF2-40B4-BE49-F238E27FC236}">
                <a16:creationId xmlns:a16="http://schemas.microsoft.com/office/drawing/2014/main" id="{6D1A3CCC-8C1D-8EAE-4139-44AFD8668E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07943" y="1323059"/>
            <a:ext cx="698400" cy="698400"/>
          </a:xfrm>
          <a:prstGeom prst="rect">
            <a:avLst/>
          </a:prstGeom>
        </p:spPr>
      </p:pic>
      <p:sp>
        <p:nvSpPr>
          <p:cNvPr id="76" name="Textfeld 75">
            <a:extLst>
              <a:ext uri="{FF2B5EF4-FFF2-40B4-BE49-F238E27FC236}">
                <a16:creationId xmlns:a16="http://schemas.microsoft.com/office/drawing/2014/main" id="{69093D87-A9C1-5EA4-4C3C-6EE1290AC083}"/>
              </a:ext>
            </a:extLst>
          </p:cNvPr>
          <p:cNvSpPr txBox="1"/>
          <p:nvPr/>
        </p:nvSpPr>
        <p:spPr>
          <a:xfrm>
            <a:off x="1970284" y="1559794"/>
            <a:ext cx="68910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</a:rPr>
              <a:t>Flexibler Service durch Abfrage-Cluster</a:t>
            </a:r>
          </a:p>
        </p:txBody>
      </p:sp>
      <p:pic>
        <p:nvPicPr>
          <p:cNvPr id="77" name="Grafik 76">
            <a:extLst>
              <a:ext uri="{FF2B5EF4-FFF2-40B4-BE49-F238E27FC236}">
                <a16:creationId xmlns:a16="http://schemas.microsoft.com/office/drawing/2014/main" id="{A082F2D9-7C59-B4B7-6C28-5C3DD81596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72371" y="3204631"/>
            <a:ext cx="2159403" cy="2159403"/>
          </a:xfrm>
          <a:prstGeom prst="rect">
            <a:avLst/>
          </a:prstGeom>
        </p:spPr>
      </p:pic>
      <p:sp>
        <p:nvSpPr>
          <p:cNvPr id="78" name="Textfeld 77">
            <a:extLst>
              <a:ext uri="{FF2B5EF4-FFF2-40B4-BE49-F238E27FC236}">
                <a16:creationId xmlns:a16="http://schemas.microsoft.com/office/drawing/2014/main" id="{77D0A4E5-D9D4-5C54-6DFF-5F5A8DF40281}"/>
              </a:ext>
            </a:extLst>
          </p:cNvPr>
          <p:cNvSpPr txBox="1"/>
          <p:nvPr/>
        </p:nvSpPr>
        <p:spPr>
          <a:xfrm>
            <a:off x="7038183" y="5168937"/>
            <a:ext cx="20391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 err="1">
                <a:solidFill>
                  <a:srgbClr val="002060"/>
                </a:solidFill>
              </a:rPr>
              <a:t>MaBiS</a:t>
            </a:r>
            <a:r>
              <a:rPr lang="de-DE" sz="2400" b="1" dirty="0">
                <a:solidFill>
                  <a:srgbClr val="002060"/>
                </a:solidFill>
              </a:rPr>
              <a:t>-HUB</a:t>
            </a:r>
          </a:p>
        </p:txBody>
      </p:sp>
      <p:sp>
        <p:nvSpPr>
          <p:cNvPr id="79" name="Pfeil: nach rechts 78">
            <a:extLst>
              <a:ext uri="{FF2B5EF4-FFF2-40B4-BE49-F238E27FC236}">
                <a16:creationId xmlns:a16="http://schemas.microsoft.com/office/drawing/2014/main" id="{4A0273C6-2C2F-E31C-5699-14D4B67822B0}"/>
              </a:ext>
            </a:extLst>
          </p:cNvPr>
          <p:cNvSpPr/>
          <p:nvPr/>
        </p:nvSpPr>
        <p:spPr>
          <a:xfrm>
            <a:off x="5909680" y="2348880"/>
            <a:ext cx="978408" cy="113517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>
              <a:solidFill>
                <a:schemeClr val="bg1"/>
              </a:solidFill>
            </a:endParaRPr>
          </a:p>
        </p:txBody>
      </p:sp>
      <p:pic>
        <p:nvPicPr>
          <p:cNvPr id="89" name="Grafik 88">
            <a:extLst>
              <a:ext uri="{FF2B5EF4-FFF2-40B4-BE49-F238E27FC236}">
                <a16:creationId xmlns:a16="http://schemas.microsoft.com/office/drawing/2014/main" id="{87341497-7581-23DC-6078-40DF26E95F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42673" y="3366826"/>
            <a:ext cx="2160000" cy="2160000"/>
          </a:xfrm>
          <a:prstGeom prst="rect">
            <a:avLst/>
          </a:prstGeom>
        </p:spPr>
      </p:pic>
      <p:sp>
        <p:nvSpPr>
          <p:cNvPr id="90" name="Textfeld 89">
            <a:extLst>
              <a:ext uri="{FF2B5EF4-FFF2-40B4-BE49-F238E27FC236}">
                <a16:creationId xmlns:a16="http://schemas.microsoft.com/office/drawing/2014/main" id="{89B82BA9-5510-B62A-4882-8762358F0299}"/>
              </a:ext>
            </a:extLst>
          </p:cNvPr>
          <p:cNvSpPr txBox="1"/>
          <p:nvPr/>
        </p:nvSpPr>
        <p:spPr>
          <a:xfrm>
            <a:off x="1014431" y="2975461"/>
            <a:ext cx="4196214" cy="3108543"/>
          </a:xfrm>
          <a:prstGeom prst="rect">
            <a:avLst/>
          </a:prstGeom>
          <a:solidFill>
            <a:schemeClr val="bg1"/>
          </a:solidFill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chemeClr val="bg2"/>
                </a:solidFill>
              </a:rPr>
              <a:t>1. Bestellung neues Cluster: </a:t>
            </a:r>
          </a:p>
          <a:p>
            <a:r>
              <a:rPr lang="de-DE" sz="2000" dirty="0">
                <a:solidFill>
                  <a:srgbClr val="002060"/>
                </a:solidFill>
              </a:rPr>
              <a:t>Liste der relevanten Marktlokationen übergeben</a:t>
            </a:r>
          </a:p>
          <a:p>
            <a:pPr marL="457200" indent="-457200">
              <a:buAutoNum type="arabicPeriod"/>
            </a:pPr>
            <a:endParaRPr lang="de-DE" sz="2000" dirty="0">
              <a:solidFill>
                <a:srgbClr val="002060"/>
              </a:solidFill>
            </a:endParaRPr>
          </a:p>
          <a:p>
            <a:r>
              <a:rPr lang="de-DE" sz="2000" b="1" dirty="0">
                <a:solidFill>
                  <a:schemeClr val="bg2"/>
                </a:solidFill>
              </a:rPr>
              <a:t>3.Bestellung einer aggregierten Zeitreihe:</a:t>
            </a:r>
          </a:p>
          <a:p>
            <a:r>
              <a:rPr lang="de-DE" sz="2000" dirty="0">
                <a:solidFill>
                  <a:srgbClr val="002060"/>
                </a:solidFill>
              </a:rPr>
              <a:t>Cluster-ID und Zeitraum, und Parameter </a:t>
            </a:r>
            <a:r>
              <a:rPr lang="de-DE" sz="1600" dirty="0">
                <a:solidFill>
                  <a:srgbClr val="002060"/>
                </a:solidFill>
              </a:rPr>
              <a:t>(nur wahre Werte / nur vollständige Lastgänge einbeziehen,…) </a:t>
            </a:r>
            <a:r>
              <a:rPr lang="de-DE" sz="2000" dirty="0">
                <a:solidFill>
                  <a:srgbClr val="002060"/>
                </a:solidFill>
              </a:rPr>
              <a:t>nennen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C0FF744A-5887-BFA2-4743-612AE4F7F8FF}"/>
              </a:ext>
            </a:extLst>
          </p:cNvPr>
          <p:cNvSpPr txBox="1"/>
          <p:nvPr/>
        </p:nvSpPr>
        <p:spPr>
          <a:xfrm>
            <a:off x="165760" y="5239790"/>
            <a:ext cx="83511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2400" b="1" dirty="0">
                <a:solidFill>
                  <a:srgbClr val="002060"/>
                </a:solidFill>
              </a:rPr>
              <a:t>LF/NB/BKV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807E0DB9-44EB-E7B2-2A20-3A41C5A49092}"/>
              </a:ext>
            </a:extLst>
          </p:cNvPr>
          <p:cNvGrpSpPr/>
          <p:nvPr/>
        </p:nvGrpSpPr>
        <p:grpSpPr>
          <a:xfrm>
            <a:off x="9418076" y="822822"/>
            <a:ext cx="1785635" cy="1586665"/>
            <a:chOff x="8009280" y="152636"/>
            <a:chExt cx="1785635" cy="1586665"/>
          </a:xfrm>
        </p:grpSpPr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B00B62B1-1D7C-4F57-927F-1DF03F97E7FC}"/>
                </a:ext>
              </a:extLst>
            </p:cNvPr>
            <p:cNvGrpSpPr/>
            <p:nvPr/>
          </p:nvGrpSpPr>
          <p:grpSpPr>
            <a:xfrm>
              <a:off x="8009280" y="152636"/>
              <a:ext cx="1785635" cy="1586665"/>
              <a:chOff x="8009280" y="267816"/>
              <a:chExt cx="1785635" cy="1586665"/>
            </a:xfrm>
          </p:grpSpPr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94E400DB-DB8A-6B14-5E5A-EF5D6B2EBB23}"/>
                  </a:ext>
                </a:extLst>
              </p:cNvPr>
              <p:cNvSpPr/>
              <p:nvPr/>
            </p:nvSpPr>
            <p:spPr bwMode="gray">
              <a:xfrm rot="600000">
                <a:off x="9068655" y="267816"/>
                <a:ext cx="726260" cy="726260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Aft>
                    <a:spcPct val="0"/>
                  </a:spcAft>
                </a:pPr>
                <a:endParaRPr lang="de-DE" sz="1200" dirty="0">
                  <a:solidFill>
                    <a:schemeClr val="bg1"/>
                  </a:solidFill>
                  <a:latin typeface="EnBW DIN Pro Medium" panose="020B0604020101020102" pitchFamily="34" charset="0"/>
                  <a:cs typeface="EnBW DIN Pro Medium" panose="020B0604020101020102" pitchFamily="34" charset="0"/>
                </a:endParaRPr>
              </a:p>
            </p:txBody>
          </p: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80F9216F-E648-F6E4-D856-255856BEA688}"/>
                  </a:ext>
                </a:extLst>
              </p:cNvPr>
              <p:cNvSpPr/>
              <p:nvPr/>
            </p:nvSpPr>
            <p:spPr bwMode="gray">
              <a:xfrm rot="600000">
                <a:off x="8009280" y="392435"/>
                <a:ext cx="1462046" cy="1462046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Aft>
                    <a:spcPct val="0"/>
                  </a:spcAft>
                </a:pPr>
                <a:r>
                  <a:rPr lang="de-DE" sz="1100" dirty="0">
                    <a:solidFill>
                      <a:schemeClr val="bg1"/>
                    </a:solidFill>
                    <a:latin typeface="EnBW DIN Pro Medium" panose="020B0604020101020102" pitchFamily="34" charset="0"/>
                    <a:cs typeface="EnBW DIN Pro Medium" panose="020B0604020101020102" pitchFamily="34" charset="0"/>
                  </a:rPr>
                  <a:t>Zeitreihen können für beliebig geclusterte Marktlokation en angelegt werden</a:t>
                </a:r>
              </a:p>
            </p:txBody>
          </p:sp>
        </p:grpSp>
        <p:sp>
          <p:nvSpPr>
            <p:cNvPr id="11" name="Grafik 8">
              <a:extLst>
                <a:ext uri="{FF2B5EF4-FFF2-40B4-BE49-F238E27FC236}">
                  <a16:creationId xmlns:a16="http://schemas.microsoft.com/office/drawing/2014/main" id="{36FE5322-991D-A9E4-5B2A-0D08D40F63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61791" y="245766"/>
              <a:ext cx="539988" cy="540000"/>
            </a:xfrm>
            <a:custGeom>
              <a:avLst/>
              <a:gdLst>
                <a:gd name="connsiteX0" fmla="*/ 2159889 w 4319873"/>
                <a:gd name="connsiteY0" fmla="*/ 0 h 4319968"/>
                <a:gd name="connsiteX1" fmla="*/ 0 w 4319873"/>
                <a:gd name="connsiteY1" fmla="*/ 2159984 h 4319968"/>
                <a:gd name="connsiteX2" fmla="*/ 144018 w 4319873"/>
                <a:gd name="connsiteY2" fmla="*/ 2951988 h 4319968"/>
                <a:gd name="connsiteX3" fmla="*/ 331184 w 4319873"/>
                <a:gd name="connsiteY3" fmla="*/ 3038380 h 4319968"/>
                <a:gd name="connsiteX4" fmla="*/ 417576 w 4319873"/>
                <a:gd name="connsiteY4" fmla="*/ 2851214 h 4319968"/>
                <a:gd name="connsiteX5" fmla="*/ 287941 w 4319873"/>
                <a:gd name="connsiteY5" fmla="*/ 2159984 h 4319968"/>
                <a:gd name="connsiteX6" fmla="*/ 2159794 w 4319873"/>
                <a:gd name="connsiteY6" fmla="*/ 288036 h 4319968"/>
                <a:gd name="connsiteX7" fmla="*/ 4031647 w 4319873"/>
                <a:gd name="connsiteY7" fmla="*/ 2159984 h 4319968"/>
                <a:gd name="connsiteX8" fmla="*/ 2159889 w 4319873"/>
                <a:gd name="connsiteY8" fmla="*/ 4031933 h 4319968"/>
                <a:gd name="connsiteX9" fmla="*/ 806387 w 4319873"/>
                <a:gd name="connsiteY9" fmla="*/ 3455956 h 4319968"/>
                <a:gd name="connsiteX10" fmla="*/ 604838 w 4319873"/>
                <a:gd name="connsiteY10" fmla="*/ 3455956 h 4319968"/>
                <a:gd name="connsiteX11" fmla="*/ 604838 w 4319873"/>
                <a:gd name="connsiteY11" fmla="*/ 3657600 h 4319968"/>
                <a:gd name="connsiteX12" fmla="*/ 2159984 w 4319873"/>
                <a:gd name="connsiteY12" fmla="*/ 4319969 h 4319968"/>
                <a:gd name="connsiteX13" fmla="*/ 4319873 w 4319873"/>
                <a:gd name="connsiteY13" fmla="*/ 2159984 h 4319968"/>
                <a:gd name="connsiteX14" fmla="*/ 2159889 w 4319873"/>
                <a:gd name="connsiteY14" fmla="*/ 0 h 4319968"/>
                <a:gd name="connsiteX15" fmla="*/ 2158365 w 4319873"/>
                <a:gd name="connsiteY15" fmla="*/ 2688622 h 4319968"/>
                <a:gd name="connsiteX16" fmla="*/ 2348865 w 4319873"/>
                <a:gd name="connsiteY16" fmla="*/ 2498122 h 4319968"/>
                <a:gd name="connsiteX17" fmla="*/ 2348865 w 4319873"/>
                <a:gd name="connsiteY17" fmla="*/ 1163288 h 4319968"/>
                <a:gd name="connsiteX18" fmla="*/ 2158365 w 4319873"/>
                <a:gd name="connsiteY18" fmla="*/ 972788 h 4319968"/>
                <a:gd name="connsiteX19" fmla="*/ 1967865 w 4319873"/>
                <a:gd name="connsiteY19" fmla="*/ 1163288 h 4319968"/>
                <a:gd name="connsiteX20" fmla="*/ 1967865 w 4319873"/>
                <a:gd name="connsiteY20" fmla="*/ 2498122 h 4319968"/>
                <a:gd name="connsiteX21" fmla="*/ 2158365 w 4319873"/>
                <a:gd name="connsiteY21" fmla="*/ 2688622 h 4319968"/>
                <a:gd name="connsiteX22" fmla="*/ 2159127 w 4319873"/>
                <a:gd name="connsiteY22" fmla="*/ 3431572 h 4319968"/>
                <a:gd name="connsiteX23" fmla="*/ 2378202 w 4319873"/>
                <a:gd name="connsiteY23" fmla="*/ 3212497 h 4319968"/>
                <a:gd name="connsiteX24" fmla="*/ 2159127 w 4319873"/>
                <a:gd name="connsiteY24" fmla="*/ 2993422 h 4319968"/>
                <a:gd name="connsiteX25" fmla="*/ 1940052 w 4319873"/>
                <a:gd name="connsiteY25" fmla="*/ 3212497 h 4319968"/>
                <a:gd name="connsiteX26" fmla="*/ 2159127 w 4319873"/>
                <a:gd name="connsiteY26" fmla="*/ 3431572 h 431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319873" h="4319968">
                  <a:moveTo>
                    <a:pt x="2159889" y="0"/>
                  </a:moveTo>
                  <a:cubicBezTo>
                    <a:pt x="964787" y="0"/>
                    <a:pt x="0" y="964787"/>
                    <a:pt x="0" y="2159984"/>
                  </a:cubicBezTo>
                  <a:cubicBezTo>
                    <a:pt x="0" y="2433542"/>
                    <a:pt x="57626" y="2707196"/>
                    <a:pt x="144018" y="2951988"/>
                  </a:cubicBezTo>
                  <a:cubicBezTo>
                    <a:pt x="172784" y="3038380"/>
                    <a:pt x="259175" y="3067145"/>
                    <a:pt x="331184" y="3038380"/>
                  </a:cubicBezTo>
                  <a:cubicBezTo>
                    <a:pt x="417576" y="3009614"/>
                    <a:pt x="446342" y="2923223"/>
                    <a:pt x="417576" y="2851214"/>
                  </a:cubicBezTo>
                  <a:cubicBezTo>
                    <a:pt x="331184" y="2635187"/>
                    <a:pt x="287941" y="2404777"/>
                    <a:pt x="287941" y="2159984"/>
                  </a:cubicBezTo>
                  <a:cubicBezTo>
                    <a:pt x="287941" y="1123188"/>
                    <a:pt x="1123093" y="288036"/>
                    <a:pt x="2159794" y="288036"/>
                  </a:cubicBezTo>
                  <a:cubicBezTo>
                    <a:pt x="3196495" y="288036"/>
                    <a:pt x="4031647" y="1123188"/>
                    <a:pt x="4031647" y="2159984"/>
                  </a:cubicBezTo>
                  <a:cubicBezTo>
                    <a:pt x="4031647" y="3196781"/>
                    <a:pt x="3196590" y="4031933"/>
                    <a:pt x="2159889" y="4031933"/>
                  </a:cubicBezTo>
                  <a:cubicBezTo>
                    <a:pt x="1655921" y="4031933"/>
                    <a:pt x="1151954" y="3815906"/>
                    <a:pt x="806387" y="3455956"/>
                  </a:cubicBezTo>
                  <a:cubicBezTo>
                    <a:pt x="748760" y="3398330"/>
                    <a:pt x="662369" y="3398330"/>
                    <a:pt x="604838" y="3455956"/>
                  </a:cubicBezTo>
                  <a:cubicBezTo>
                    <a:pt x="547211" y="3513582"/>
                    <a:pt x="547211" y="3599974"/>
                    <a:pt x="604838" y="3657600"/>
                  </a:cubicBezTo>
                  <a:cubicBezTo>
                    <a:pt x="1008031" y="4075176"/>
                    <a:pt x="1569625" y="4319969"/>
                    <a:pt x="2159984" y="4319969"/>
                  </a:cubicBezTo>
                  <a:cubicBezTo>
                    <a:pt x="3355086" y="4319969"/>
                    <a:pt x="4319873" y="3355181"/>
                    <a:pt x="4319873" y="2159984"/>
                  </a:cubicBezTo>
                  <a:cubicBezTo>
                    <a:pt x="4319873" y="964787"/>
                    <a:pt x="3354991" y="0"/>
                    <a:pt x="2159889" y="0"/>
                  </a:cubicBezTo>
                  <a:close/>
                  <a:moveTo>
                    <a:pt x="2158365" y="2688622"/>
                  </a:moveTo>
                  <a:cubicBezTo>
                    <a:pt x="2263616" y="2688622"/>
                    <a:pt x="2348865" y="2603373"/>
                    <a:pt x="2348865" y="2498122"/>
                  </a:cubicBezTo>
                  <a:lnTo>
                    <a:pt x="2348865" y="1163288"/>
                  </a:lnTo>
                  <a:cubicBezTo>
                    <a:pt x="2348865" y="1058037"/>
                    <a:pt x="2263616" y="972788"/>
                    <a:pt x="2158365" y="972788"/>
                  </a:cubicBezTo>
                  <a:cubicBezTo>
                    <a:pt x="2053114" y="972788"/>
                    <a:pt x="1967865" y="1058037"/>
                    <a:pt x="1967865" y="1163288"/>
                  </a:cubicBezTo>
                  <a:lnTo>
                    <a:pt x="1967865" y="2498122"/>
                  </a:lnTo>
                  <a:cubicBezTo>
                    <a:pt x="1967865" y="2603278"/>
                    <a:pt x="2053114" y="2688622"/>
                    <a:pt x="2158365" y="2688622"/>
                  </a:cubicBezTo>
                  <a:close/>
                  <a:moveTo>
                    <a:pt x="2159127" y="3431572"/>
                  </a:moveTo>
                  <a:cubicBezTo>
                    <a:pt x="2279904" y="3431572"/>
                    <a:pt x="2378202" y="3333274"/>
                    <a:pt x="2378202" y="3212497"/>
                  </a:cubicBezTo>
                  <a:cubicBezTo>
                    <a:pt x="2378202" y="3091720"/>
                    <a:pt x="2279904" y="2993422"/>
                    <a:pt x="2159127" y="2993422"/>
                  </a:cubicBezTo>
                  <a:cubicBezTo>
                    <a:pt x="2038350" y="2993422"/>
                    <a:pt x="1940052" y="3091720"/>
                    <a:pt x="1940052" y="3212497"/>
                  </a:cubicBezTo>
                  <a:cubicBezTo>
                    <a:pt x="1940052" y="3333274"/>
                    <a:pt x="2038255" y="3431572"/>
                    <a:pt x="2159127" y="3431572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7AF690F3-072E-375F-3DF6-104EB2A97DB4}"/>
              </a:ext>
            </a:extLst>
          </p:cNvPr>
          <p:cNvSpPr/>
          <p:nvPr/>
        </p:nvSpPr>
        <p:spPr>
          <a:xfrm>
            <a:off x="5909680" y="4280687"/>
            <a:ext cx="978408" cy="113517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15" name="Pfeil: nach rechts 14">
            <a:extLst>
              <a:ext uri="{FF2B5EF4-FFF2-40B4-BE49-F238E27FC236}">
                <a16:creationId xmlns:a16="http://schemas.microsoft.com/office/drawing/2014/main" id="{AA4EFDCA-7593-877C-6BB7-51AF30BEE523}"/>
              </a:ext>
            </a:extLst>
          </p:cNvPr>
          <p:cNvSpPr/>
          <p:nvPr/>
        </p:nvSpPr>
        <p:spPr>
          <a:xfrm rot="10800000">
            <a:off x="5407866" y="3301934"/>
            <a:ext cx="978408" cy="113517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16" name="Pfeil: nach rechts 15">
            <a:extLst>
              <a:ext uri="{FF2B5EF4-FFF2-40B4-BE49-F238E27FC236}">
                <a16:creationId xmlns:a16="http://schemas.microsoft.com/office/drawing/2014/main" id="{E93C0C6A-24FE-D76A-3D5A-91B9818F4017}"/>
              </a:ext>
            </a:extLst>
          </p:cNvPr>
          <p:cNvSpPr/>
          <p:nvPr/>
        </p:nvSpPr>
        <p:spPr>
          <a:xfrm rot="10800000">
            <a:off x="5407865" y="5246149"/>
            <a:ext cx="978408" cy="113517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17" name="Freihandform: Form 16">
            <a:extLst>
              <a:ext uri="{FF2B5EF4-FFF2-40B4-BE49-F238E27FC236}">
                <a16:creationId xmlns:a16="http://schemas.microsoft.com/office/drawing/2014/main" id="{1426289F-3FB6-EB16-3F89-7C858A37B73F}"/>
              </a:ext>
            </a:extLst>
          </p:cNvPr>
          <p:cNvSpPr>
            <a:spLocks noChangeAspect="1"/>
          </p:cNvSpPr>
          <p:nvPr/>
        </p:nvSpPr>
        <p:spPr>
          <a:xfrm>
            <a:off x="5914602" y="5566623"/>
            <a:ext cx="494212" cy="494231"/>
          </a:xfrm>
          <a:custGeom>
            <a:avLst/>
            <a:gdLst>
              <a:gd name="connsiteX0" fmla="*/ 585507 w 1173790"/>
              <a:gd name="connsiteY0" fmla="*/ 341553 h 1173835"/>
              <a:gd name="connsiteX1" fmla="*/ 401592 w 1173790"/>
              <a:gd name="connsiteY1" fmla="*/ 678170 h 1173835"/>
              <a:gd name="connsiteX2" fmla="*/ 401592 w 1173790"/>
              <a:gd name="connsiteY2" fmla="*/ 736775 h 1173835"/>
              <a:gd name="connsiteX3" fmla="*/ 620975 w 1173790"/>
              <a:gd name="connsiteY3" fmla="*/ 736775 h 1173835"/>
              <a:gd name="connsiteX4" fmla="*/ 620975 w 1173790"/>
              <a:gd name="connsiteY4" fmla="*/ 832236 h 1173835"/>
              <a:gd name="connsiteX5" fmla="*/ 697144 w 1173790"/>
              <a:gd name="connsiteY5" fmla="*/ 832236 h 1173835"/>
              <a:gd name="connsiteX6" fmla="*/ 697144 w 1173790"/>
              <a:gd name="connsiteY6" fmla="*/ 736775 h 1173835"/>
              <a:gd name="connsiteX7" fmla="*/ 772266 w 1173790"/>
              <a:gd name="connsiteY7" fmla="*/ 736775 h 1173835"/>
              <a:gd name="connsiteX8" fmla="*/ 772266 w 1173790"/>
              <a:gd name="connsiteY8" fmla="*/ 664474 h 1173835"/>
              <a:gd name="connsiteX9" fmla="*/ 697144 w 1173790"/>
              <a:gd name="connsiteY9" fmla="*/ 664474 h 1173835"/>
              <a:gd name="connsiteX10" fmla="*/ 697144 w 1173790"/>
              <a:gd name="connsiteY10" fmla="*/ 532498 h 1173835"/>
              <a:gd name="connsiteX11" fmla="*/ 620975 w 1173790"/>
              <a:gd name="connsiteY11" fmla="*/ 532498 h 1173835"/>
              <a:gd name="connsiteX12" fmla="*/ 620975 w 1173790"/>
              <a:gd name="connsiteY12" fmla="*/ 664474 h 1173835"/>
              <a:gd name="connsiteX13" fmla="*/ 493208 w 1173790"/>
              <a:gd name="connsiteY13" fmla="*/ 664474 h 1173835"/>
              <a:gd name="connsiteX14" fmla="*/ 671868 w 1173790"/>
              <a:gd name="connsiteY14" fmla="*/ 341553 h 1173835"/>
              <a:gd name="connsiteX15" fmla="*/ 585507 w 1173790"/>
              <a:gd name="connsiteY15" fmla="*/ 341553 h 1173835"/>
              <a:gd name="connsiteX16" fmla="*/ 586895 w 1173790"/>
              <a:gd name="connsiteY16" fmla="*/ 0 h 1173835"/>
              <a:gd name="connsiteX17" fmla="*/ 0 w 1173790"/>
              <a:gd name="connsiteY17" fmla="*/ 586918 h 1173835"/>
              <a:gd name="connsiteX18" fmla="*/ 39131 w 1173790"/>
              <a:gd name="connsiteY18" fmla="*/ 802115 h 1173835"/>
              <a:gd name="connsiteX19" fmla="*/ 90001 w 1173790"/>
              <a:gd name="connsiteY19" fmla="*/ 825593 h 1173835"/>
              <a:gd name="connsiteX20" fmla="*/ 113480 w 1173790"/>
              <a:gd name="connsiteY20" fmla="*/ 774723 h 1173835"/>
              <a:gd name="connsiteX21" fmla="*/ 78262 w 1173790"/>
              <a:gd name="connsiteY21" fmla="*/ 586918 h 1173835"/>
              <a:gd name="connsiteX22" fmla="*/ 586895 w 1173790"/>
              <a:gd name="connsiteY22" fmla="*/ 78262 h 1173835"/>
              <a:gd name="connsiteX23" fmla="*/ 1095528 w 1173790"/>
              <a:gd name="connsiteY23" fmla="*/ 586918 h 1173835"/>
              <a:gd name="connsiteX24" fmla="*/ 586895 w 1173790"/>
              <a:gd name="connsiteY24" fmla="*/ 1095573 h 1173835"/>
              <a:gd name="connsiteX25" fmla="*/ 219110 w 1173790"/>
              <a:gd name="connsiteY25" fmla="*/ 939073 h 1173835"/>
              <a:gd name="connsiteX26" fmla="*/ 164327 w 1173790"/>
              <a:gd name="connsiteY26" fmla="*/ 939073 h 1173835"/>
              <a:gd name="connsiteX27" fmla="*/ 164327 w 1173790"/>
              <a:gd name="connsiteY27" fmla="*/ 993856 h 1173835"/>
              <a:gd name="connsiteX28" fmla="*/ 586895 w 1173790"/>
              <a:gd name="connsiteY28" fmla="*/ 1173835 h 1173835"/>
              <a:gd name="connsiteX29" fmla="*/ 1173790 w 1173790"/>
              <a:gd name="connsiteY29" fmla="*/ 586918 h 1173835"/>
              <a:gd name="connsiteX30" fmla="*/ 586895 w 1173790"/>
              <a:gd name="connsiteY30" fmla="*/ 0 h 117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173790" h="1173835">
                <a:moveTo>
                  <a:pt x="585507" y="341553"/>
                </a:moveTo>
                <a:lnTo>
                  <a:pt x="401592" y="678170"/>
                </a:lnTo>
                <a:lnTo>
                  <a:pt x="401592" y="736775"/>
                </a:lnTo>
                <a:lnTo>
                  <a:pt x="620975" y="736775"/>
                </a:lnTo>
                <a:lnTo>
                  <a:pt x="620975" y="832236"/>
                </a:lnTo>
                <a:lnTo>
                  <a:pt x="697144" y="832236"/>
                </a:lnTo>
                <a:lnTo>
                  <a:pt x="697144" y="736775"/>
                </a:lnTo>
                <a:lnTo>
                  <a:pt x="772266" y="736775"/>
                </a:lnTo>
                <a:lnTo>
                  <a:pt x="772266" y="664474"/>
                </a:lnTo>
                <a:lnTo>
                  <a:pt x="697144" y="664474"/>
                </a:lnTo>
                <a:lnTo>
                  <a:pt x="697144" y="532498"/>
                </a:lnTo>
                <a:lnTo>
                  <a:pt x="620975" y="532498"/>
                </a:lnTo>
                <a:lnTo>
                  <a:pt x="620975" y="664474"/>
                </a:lnTo>
                <a:lnTo>
                  <a:pt x="493208" y="664474"/>
                </a:lnTo>
                <a:lnTo>
                  <a:pt x="671868" y="341553"/>
                </a:lnTo>
                <a:lnTo>
                  <a:pt x="585507" y="341553"/>
                </a:lnTo>
                <a:close/>
                <a:moveTo>
                  <a:pt x="586895" y="0"/>
                </a:moveTo>
                <a:cubicBezTo>
                  <a:pt x="262154" y="0"/>
                  <a:pt x="0" y="262154"/>
                  <a:pt x="0" y="586918"/>
                </a:cubicBezTo>
                <a:cubicBezTo>
                  <a:pt x="0" y="661266"/>
                  <a:pt x="15652" y="735592"/>
                  <a:pt x="39131" y="802115"/>
                </a:cubicBezTo>
                <a:cubicBezTo>
                  <a:pt x="46957" y="825593"/>
                  <a:pt x="70436" y="833419"/>
                  <a:pt x="90001" y="825593"/>
                </a:cubicBezTo>
                <a:cubicBezTo>
                  <a:pt x="113480" y="817767"/>
                  <a:pt x="121306" y="794288"/>
                  <a:pt x="113480" y="774723"/>
                </a:cubicBezTo>
                <a:cubicBezTo>
                  <a:pt x="90001" y="716027"/>
                  <a:pt x="78262" y="653417"/>
                  <a:pt x="78262" y="586918"/>
                </a:cubicBezTo>
                <a:cubicBezTo>
                  <a:pt x="78262" y="305198"/>
                  <a:pt x="305198" y="78262"/>
                  <a:pt x="586895" y="78262"/>
                </a:cubicBezTo>
                <a:cubicBezTo>
                  <a:pt x="868592" y="78262"/>
                  <a:pt x="1095528" y="305198"/>
                  <a:pt x="1095528" y="586918"/>
                </a:cubicBezTo>
                <a:cubicBezTo>
                  <a:pt x="1095528" y="868637"/>
                  <a:pt x="868592" y="1095573"/>
                  <a:pt x="586895" y="1095573"/>
                </a:cubicBezTo>
                <a:cubicBezTo>
                  <a:pt x="449960" y="1095573"/>
                  <a:pt x="313024" y="1036877"/>
                  <a:pt x="219110" y="939073"/>
                </a:cubicBezTo>
                <a:cubicBezTo>
                  <a:pt x="203458" y="923420"/>
                  <a:pt x="179979" y="923420"/>
                  <a:pt x="164327" y="939073"/>
                </a:cubicBezTo>
                <a:cubicBezTo>
                  <a:pt x="148675" y="954725"/>
                  <a:pt x="148675" y="978203"/>
                  <a:pt x="164327" y="993856"/>
                </a:cubicBezTo>
                <a:cubicBezTo>
                  <a:pt x="273871" y="1107335"/>
                  <a:pt x="426458" y="1173835"/>
                  <a:pt x="586895" y="1173835"/>
                </a:cubicBezTo>
                <a:cubicBezTo>
                  <a:pt x="911636" y="1173835"/>
                  <a:pt x="1173790" y="911681"/>
                  <a:pt x="1173790" y="586918"/>
                </a:cubicBezTo>
                <a:cubicBezTo>
                  <a:pt x="1173790" y="262154"/>
                  <a:pt x="911636" y="0"/>
                  <a:pt x="586895" y="0"/>
                </a:cubicBezTo>
                <a:close/>
              </a:path>
            </a:pathLst>
          </a:custGeom>
          <a:solidFill>
            <a:schemeClr val="bg2"/>
          </a:solidFill>
          <a:ln w="227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0E2A59F6-EC0C-12EC-7FF7-6D1136C53591}"/>
              </a:ext>
            </a:extLst>
          </p:cNvPr>
          <p:cNvSpPr>
            <a:spLocks noChangeAspect="1"/>
          </p:cNvSpPr>
          <p:nvPr/>
        </p:nvSpPr>
        <p:spPr>
          <a:xfrm>
            <a:off x="5914602" y="2669354"/>
            <a:ext cx="494212" cy="494231"/>
          </a:xfrm>
          <a:custGeom>
            <a:avLst/>
            <a:gdLst>
              <a:gd name="connsiteX0" fmla="*/ 687452 w 1173789"/>
              <a:gd name="connsiteY0" fmla="*/ 836468 h 1173835"/>
              <a:gd name="connsiteX1" fmla="*/ 687452 w 1173789"/>
              <a:gd name="connsiteY1" fmla="*/ 337344 h 1173835"/>
              <a:gd name="connsiteX2" fmla="*/ 486338 w 1173789"/>
              <a:gd name="connsiteY2" fmla="*/ 422295 h 1173835"/>
              <a:gd name="connsiteX3" fmla="*/ 486338 w 1173789"/>
              <a:gd name="connsiteY3" fmla="*/ 501626 h 1173835"/>
              <a:gd name="connsiteX4" fmla="*/ 611284 w 1173789"/>
              <a:gd name="connsiteY4" fmla="*/ 447935 h 1173835"/>
              <a:gd name="connsiteX5" fmla="*/ 611284 w 1173789"/>
              <a:gd name="connsiteY5" fmla="*/ 836491 h 1173835"/>
              <a:gd name="connsiteX6" fmla="*/ 687452 w 1173789"/>
              <a:gd name="connsiteY6" fmla="*/ 836491 h 1173835"/>
              <a:gd name="connsiteX7" fmla="*/ 586895 w 1173789"/>
              <a:gd name="connsiteY7" fmla="*/ 0 h 1173835"/>
              <a:gd name="connsiteX8" fmla="*/ 0 w 1173789"/>
              <a:gd name="connsiteY8" fmla="*/ 586918 h 1173835"/>
              <a:gd name="connsiteX9" fmla="*/ 39131 w 1173789"/>
              <a:gd name="connsiteY9" fmla="*/ 802115 h 1173835"/>
              <a:gd name="connsiteX10" fmla="*/ 90001 w 1173789"/>
              <a:gd name="connsiteY10" fmla="*/ 825593 h 1173835"/>
              <a:gd name="connsiteX11" fmla="*/ 113480 w 1173789"/>
              <a:gd name="connsiteY11" fmla="*/ 774723 h 1173835"/>
              <a:gd name="connsiteX12" fmla="*/ 78262 w 1173789"/>
              <a:gd name="connsiteY12" fmla="*/ 586918 h 1173835"/>
              <a:gd name="connsiteX13" fmla="*/ 586895 w 1173789"/>
              <a:gd name="connsiteY13" fmla="*/ 78262 h 1173835"/>
              <a:gd name="connsiteX14" fmla="*/ 1095528 w 1173789"/>
              <a:gd name="connsiteY14" fmla="*/ 586918 h 1173835"/>
              <a:gd name="connsiteX15" fmla="*/ 586895 w 1173789"/>
              <a:gd name="connsiteY15" fmla="*/ 1095573 h 1173835"/>
              <a:gd name="connsiteX16" fmla="*/ 219110 w 1173789"/>
              <a:gd name="connsiteY16" fmla="*/ 939073 h 1173835"/>
              <a:gd name="connsiteX17" fmla="*/ 164327 w 1173789"/>
              <a:gd name="connsiteY17" fmla="*/ 939073 h 1173835"/>
              <a:gd name="connsiteX18" fmla="*/ 164327 w 1173789"/>
              <a:gd name="connsiteY18" fmla="*/ 993856 h 1173835"/>
              <a:gd name="connsiteX19" fmla="*/ 586895 w 1173789"/>
              <a:gd name="connsiteY19" fmla="*/ 1173835 h 1173835"/>
              <a:gd name="connsiteX20" fmla="*/ 1173790 w 1173789"/>
              <a:gd name="connsiteY20" fmla="*/ 586918 h 1173835"/>
              <a:gd name="connsiteX21" fmla="*/ 586895 w 1173789"/>
              <a:gd name="connsiteY21" fmla="*/ 0 h 117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173789" h="1173835">
                <a:moveTo>
                  <a:pt x="687452" y="836468"/>
                </a:moveTo>
                <a:lnTo>
                  <a:pt x="687452" y="337344"/>
                </a:lnTo>
                <a:lnTo>
                  <a:pt x="486338" y="422295"/>
                </a:lnTo>
                <a:lnTo>
                  <a:pt x="486338" y="501626"/>
                </a:lnTo>
                <a:lnTo>
                  <a:pt x="611284" y="447935"/>
                </a:lnTo>
                <a:lnTo>
                  <a:pt x="611284" y="836491"/>
                </a:lnTo>
                <a:lnTo>
                  <a:pt x="687452" y="836491"/>
                </a:lnTo>
                <a:close/>
                <a:moveTo>
                  <a:pt x="586895" y="0"/>
                </a:moveTo>
                <a:cubicBezTo>
                  <a:pt x="262131" y="0"/>
                  <a:pt x="0" y="262154"/>
                  <a:pt x="0" y="586918"/>
                </a:cubicBezTo>
                <a:cubicBezTo>
                  <a:pt x="0" y="661266"/>
                  <a:pt x="15652" y="735592"/>
                  <a:pt x="39131" y="802115"/>
                </a:cubicBezTo>
                <a:cubicBezTo>
                  <a:pt x="46957" y="825593"/>
                  <a:pt x="70436" y="833419"/>
                  <a:pt x="90001" y="825593"/>
                </a:cubicBezTo>
                <a:cubicBezTo>
                  <a:pt x="113480" y="817767"/>
                  <a:pt x="121306" y="794288"/>
                  <a:pt x="113480" y="774723"/>
                </a:cubicBezTo>
                <a:cubicBezTo>
                  <a:pt x="90001" y="716027"/>
                  <a:pt x="78262" y="653417"/>
                  <a:pt x="78262" y="586918"/>
                </a:cubicBezTo>
                <a:cubicBezTo>
                  <a:pt x="78262" y="305198"/>
                  <a:pt x="305198" y="78262"/>
                  <a:pt x="586895" y="78262"/>
                </a:cubicBezTo>
                <a:cubicBezTo>
                  <a:pt x="868592" y="78262"/>
                  <a:pt x="1095528" y="305198"/>
                  <a:pt x="1095528" y="586918"/>
                </a:cubicBezTo>
                <a:cubicBezTo>
                  <a:pt x="1095528" y="868637"/>
                  <a:pt x="868592" y="1095573"/>
                  <a:pt x="586895" y="1095573"/>
                </a:cubicBezTo>
                <a:cubicBezTo>
                  <a:pt x="449960" y="1095573"/>
                  <a:pt x="313024" y="1036877"/>
                  <a:pt x="219110" y="939073"/>
                </a:cubicBezTo>
                <a:cubicBezTo>
                  <a:pt x="203458" y="923420"/>
                  <a:pt x="179979" y="923420"/>
                  <a:pt x="164327" y="939073"/>
                </a:cubicBezTo>
                <a:cubicBezTo>
                  <a:pt x="148675" y="954725"/>
                  <a:pt x="148675" y="978203"/>
                  <a:pt x="164327" y="993856"/>
                </a:cubicBezTo>
                <a:cubicBezTo>
                  <a:pt x="273871" y="1107335"/>
                  <a:pt x="426458" y="1173835"/>
                  <a:pt x="586895" y="1173835"/>
                </a:cubicBezTo>
                <a:cubicBezTo>
                  <a:pt x="911636" y="1173835"/>
                  <a:pt x="1173790" y="911681"/>
                  <a:pt x="1173790" y="586918"/>
                </a:cubicBezTo>
                <a:cubicBezTo>
                  <a:pt x="1173790" y="262154"/>
                  <a:pt x="911636" y="0"/>
                  <a:pt x="586895" y="0"/>
                </a:cubicBezTo>
                <a:close/>
              </a:path>
            </a:pathLst>
          </a:custGeom>
          <a:solidFill>
            <a:schemeClr val="bg2"/>
          </a:solidFill>
          <a:ln w="227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1F5AC99F-E908-ED7D-939E-C40FDCEC4B6C}"/>
              </a:ext>
            </a:extLst>
          </p:cNvPr>
          <p:cNvSpPr>
            <a:spLocks noChangeAspect="1"/>
          </p:cNvSpPr>
          <p:nvPr/>
        </p:nvSpPr>
        <p:spPr>
          <a:xfrm>
            <a:off x="5914602" y="4601161"/>
            <a:ext cx="494212" cy="494231"/>
          </a:xfrm>
          <a:custGeom>
            <a:avLst/>
            <a:gdLst>
              <a:gd name="connsiteX0" fmla="*/ 582868 w 1173790"/>
              <a:gd name="connsiteY0" fmla="*/ 770127 h 1173835"/>
              <a:gd name="connsiteX1" fmla="*/ 464224 w 1173790"/>
              <a:gd name="connsiteY1" fmla="*/ 719940 h 1173835"/>
              <a:gd name="connsiteX2" fmla="*/ 415425 w 1173790"/>
              <a:gd name="connsiteY2" fmla="*/ 770833 h 1173835"/>
              <a:gd name="connsiteX3" fmla="*/ 584597 w 1173790"/>
              <a:gd name="connsiteY3" fmla="*/ 841041 h 1173835"/>
              <a:gd name="connsiteX4" fmla="*/ 758343 w 1173790"/>
              <a:gd name="connsiteY4" fmla="*/ 698896 h 1173835"/>
              <a:gd name="connsiteX5" fmla="*/ 672346 w 1173790"/>
              <a:gd name="connsiteY5" fmla="*/ 584824 h 1173835"/>
              <a:gd name="connsiteX6" fmla="*/ 747104 w 1173790"/>
              <a:gd name="connsiteY6" fmla="*/ 473210 h 1173835"/>
              <a:gd name="connsiteX7" fmla="*/ 580025 w 1173790"/>
              <a:gd name="connsiteY7" fmla="*/ 332817 h 1173835"/>
              <a:gd name="connsiteX8" fmla="*/ 421021 w 1173790"/>
              <a:gd name="connsiteY8" fmla="*/ 410032 h 1173835"/>
              <a:gd name="connsiteX9" fmla="*/ 475782 w 1173790"/>
              <a:gd name="connsiteY9" fmla="*/ 456716 h 1173835"/>
              <a:gd name="connsiteX10" fmla="*/ 575110 w 1173790"/>
              <a:gd name="connsiteY10" fmla="*/ 403708 h 1173835"/>
              <a:gd name="connsiteX11" fmla="*/ 667773 w 1173790"/>
              <a:gd name="connsiteY11" fmla="*/ 477055 h 1173835"/>
              <a:gd name="connsiteX12" fmla="*/ 571948 w 1173790"/>
              <a:gd name="connsiteY12" fmla="*/ 550062 h 1173835"/>
              <a:gd name="connsiteX13" fmla="*/ 512979 w 1173790"/>
              <a:gd name="connsiteY13" fmla="*/ 550062 h 1173835"/>
              <a:gd name="connsiteX14" fmla="*/ 512979 w 1173790"/>
              <a:gd name="connsiteY14" fmla="*/ 619906 h 1173835"/>
              <a:gd name="connsiteX15" fmla="*/ 572289 w 1173790"/>
              <a:gd name="connsiteY15" fmla="*/ 619906 h 1173835"/>
              <a:gd name="connsiteX16" fmla="*/ 678648 w 1173790"/>
              <a:gd name="connsiteY16" fmla="*/ 695369 h 1173835"/>
              <a:gd name="connsiteX17" fmla="*/ 582868 w 1173790"/>
              <a:gd name="connsiteY17" fmla="*/ 770127 h 1173835"/>
              <a:gd name="connsiteX18" fmla="*/ 586895 w 1173790"/>
              <a:gd name="connsiteY18" fmla="*/ 0 h 1173835"/>
              <a:gd name="connsiteX19" fmla="*/ 0 w 1173790"/>
              <a:gd name="connsiteY19" fmla="*/ 586918 h 1173835"/>
              <a:gd name="connsiteX20" fmla="*/ 39131 w 1173790"/>
              <a:gd name="connsiteY20" fmla="*/ 802115 h 1173835"/>
              <a:gd name="connsiteX21" fmla="*/ 90001 w 1173790"/>
              <a:gd name="connsiteY21" fmla="*/ 825593 h 1173835"/>
              <a:gd name="connsiteX22" fmla="*/ 113480 w 1173790"/>
              <a:gd name="connsiteY22" fmla="*/ 774723 h 1173835"/>
              <a:gd name="connsiteX23" fmla="*/ 78262 w 1173790"/>
              <a:gd name="connsiteY23" fmla="*/ 586918 h 1173835"/>
              <a:gd name="connsiteX24" fmla="*/ 586895 w 1173790"/>
              <a:gd name="connsiteY24" fmla="*/ 78262 h 1173835"/>
              <a:gd name="connsiteX25" fmla="*/ 1095528 w 1173790"/>
              <a:gd name="connsiteY25" fmla="*/ 586918 h 1173835"/>
              <a:gd name="connsiteX26" fmla="*/ 586895 w 1173790"/>
              <a:gd name="connsiteY26" fmla="*/ 1095573 h 1173835"/>
              <a:gd name="connsiteX27" fmla="*/ 219110 w 1173790"/>
              <a:gd name="connsiteY27" fmla="*/ 939073 h 1173835"/>
              <a:gd name="connsiteX28" fmla="*/ 164327 w 1173790"/>
              <a:gd name="connsiteY28" fmla="*/ 939073 h 1173835"/>
              <a:gd name="connsiteX29" fmla="*/ 164327 w 1173790"/>
              <a:gd name="connsiteY29" fmla="*/ 993856 h 1173835"/>
              <a:gd name="connsiteX30" fmla="*/ 586895 w 1173790"/>
              <a:gd name="connsiteY30" fmla="*/ 1173835 h 1173835"/>
              <a:gd name="connsiteX31" fmla="*/ 1173790 w 1173790"/>
              <a:gd name="connsiteY31" fmla="*/ 586918 h 1173835"/>
              <a:gd name="connsiteX32" fmla="*/ 586895 w 1173790"/>
              <a:gd name="connsiteY32" fmla="*/ 0 h 117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173790" h="1173835">
                <a:moveTo>
                  <a:pt x="582868" y="770127"/>
                </a:moveTo>
                <a:cubicBezTo>
                  <a:pt x="538300" y="770127"/>
                  <a:pt x="493368" y="751517"/>
                  <a:pt x="464224" y="719940"/>
                </a:cubicBezTo>
                <a:lnTo>
                  <a:pt x="415425" y="770833"/>
                </a:lnTo>
                <a:cubicBezTo>
                  <a:pt x="451575" y="815060"/>
                  <a:pt x="511591" y="841041"/>
                  <a:pt x="584597" y="841041"/>
                </a:cubicBezTo>
                <a:cubicBezTo>
                  <a:pt x="673757" y="841041"/>
                  <a:pt x="758343" y="794698"/>
                  <a:pt x="758343" y="698896"/>
                </a:cubicBezTo>
                <a:cubicBezTo>
                  <a:pt x="758343" y="645182"/>
                  <a:pt x="723944" y="605186"/>
                  <a:pt x="672346" y="584824"/>
                </a:cubicBezTo>
                <a:cubicBezTo>
                  <a:pt x="717620" y="563758"/>
                  <a:pt x="747104" y="525514"/>
                  <a:pt x="747104" y="473210"/>
                </a:cubicBezTo>
                <a:cubicBezTo>
                  <a:pt x="747104" y="388624"/>
                  <a:pt x="680058" y="332817"/>
                  <a:pt x="580025" y="332817"/>
                </a:cubicBezTo>
                <a:cubicBezTo>
                  <a:pt x="502809" y="332817"/>
                  <a:pt x="449095" y="366169"/>
                  <a:pt x="421021" y="410032"/>
                </a:cubicBezTo>
                <a:lnTo>
                  <a:pt x="475782" y="456716"/>
                </a:lnTo>
                <a:cubicBezTo>
                  <a:pt x="494733" y="429348"/>
                  <a:pt x="529132" y="403708"/>
                  <a:pt x="575110" y="403708"/>
                </a:cubicBezTo>
                <a:cubicBezTo>
                  <a:pt x="626003" y="403708"/>
                  <a:pt x="667773" y="430030"/>
                  <a:pt x="667773" y="477055"/>
                </a:cubicBezTo>
                <a:cubicBezTo>
                  <a:pt x="667773" y="526196"/>
                  <a:pt x="624957" y="550062"/>
                  <a:pt x="571948" y="550062"/>
                </a:cubicBezTo>
                <a:lnTo>
                  <a:pt x="512979" y="550062"/>
                </a:lnTo>
                <a:lnTo>
                  <a:pt x="512979" y="619906"/>
                </a:lnTo>
                <a:lnTo>
                  <a:pt x="572289" y="619906"/>
                </a:lnTo>
                <a:cubicBezTo>
                  <a:pt x="630895" y="619906"/>
                  <a:pt x="678648" y="645887"/>
                  <a:pt x="678648" y="695369"/>
                </a:cubicBezTo>
                <a:cubicBezTo>
                  <a:pt x="678693" y="745898"/>
                  <a:pt x="636582" y="770127"/>
                  <a:pt x="582868" y="770127"/>
                </a:cubicBezTo>
                <a:close/>
                <a:moveTo>
                  <a:pt x="586895" y="0"/>
                </a:moveTo>
                <a:cubicBezTo>
                  <a:pt x="262154" y="0"/>
                  <a:pt x="0" y="262154"/>
                  <a:pt x="0" y="586918"/>
                </a:cubicBezTo>
                <a:cubicBezTo>
                  <a:pt x="0" y="661266"/>
                  <a:pt x="15652" y="735592"/>
                  <a:pt x="39131" y="802115"/>
                </a:cubicBezTo>
                <a:cubicBezTo>
                  <a:pt x="46957" y="825593"/>
                  <a:pt x="70436" y="833419"/>
                  <a:pt x="90001" y="825593"/>
                </a:cubicBezTo>
                <a:cubicBezTo>
                  <a:pt x="113480" y="817767"/>
                  <a:pt x="121306" y="794288"/>
                  <a:pt x="113480" y="774723"/>
                </a:cubicBezTo>
                <a:cubicBezTo>
                  <a:pt x="90001" y="716027"/>
                  <a:pt x="78262" y="653417"/>
                  <a:pt x="78262" y="586918"/>
                </a:cubicBezTo>
                <a:cubicBezTo>
                  <a:pt x="78262" y="305198"/>
                  <a:pt x="305198" y="78262"/>
                  <a:pt x="586895" y="78262"/>
                </a:cubicBezTo>
                <a:cubicBezTo>
                  <a:pt x="868592" y="78262"/>
                  <a:pt x="1095528" y="305198"/>
                  <a:pt x="1095528" y="586918"/>
                </a:cubicBezTo>
                <a:cubicBezTo>
                  <a:pt x="1095528" y="868637"/>
                  <a:pt x="868592" y="1095573"/>
                  <a:pt x="586895" y="1095573"/>
                </a:cubicBezTo>
                <a:cubicBezTo>
                  <a:pt x="449960" y="1095573"/>
                  <a:pt x="313025" y="1036877"/>
                  <a:pt x="219110" y="939073"/>
                </a:cubicBezTo>
                <a:cubicBezTo>
                  <a:pt x="203458" y="923420"/>
                  <a:pt x="179980" y="923420"/>
                  <a:pt x="164327" y="939073"/>
                </a:cubicBezTo>
                <a:cubicBezTo>
                  <a:pt x="148675" y="954725"/>
                  <a:pt x="148675" y="978203"/>
                  <a:pt x="164327" y="993856"/>
                </a:cubicBezTo>
                <a:cubicBezTo>
                  <a:pt x="273871" y="1107335"/>
                  <a:pt x="426459" y="1173835"/>
                  <a:pt x="586895" y="1173835"/>
                </a:cubicBezTo>
                <a:cubicBezTo>
                  <a:pt x="911636" y="1173835"/>
                  <a:pt x="1173790" y="911681"/>
                  <a:pt x="1173790" y="586918"/>
                </a:cubicBezTo>
                <a:cubicBezTo>
                  <a:pt x="1173790" y="262154"/>
                  <a:pt x="911659" y="0"/>
                  <a:pt x="586895" y="0"/>
                </a:cubicBezTo>
                <a:close/>
              </a:path>
            </a:pathLst>
          </a:custGeom>
          <a:solidFill>
            <a:schemeClr val="bg2"/>
          </a:solidFill>
          <a:ln w="227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20" name="Freihandform: Form 19">
            <a:extLst>
              <a:ext uri="{FF2B5EF4-FFF2-40B4-BE49-F238E27FC236}">
                <a16:creationId xmlns:a16="http://schemas.microsoft.com/office/drawing/2014/main" id="{C46FC305-651F-6A84-2F06-36A923959EAC}"/>
              </a:ext>
            </a:extLst>
          </p:cNvPr>
          <p:cNvSpPr>
            <a:spLocks noChangeAspect="1"/>
          </p:cNvSpPr>
          <p:nvPr/>
        </p:nvSpPr>
        <p:spPr>
          <a:xfrm>
            <a:off x="5914607" y="3622412"/>
            <a:ext cx="494203" cy="494222"/>
          </a:xfrm>
          <a:custGeom>
            <a:avLst/>
            <a:gdLst>
              <a:gd name="connsiteX0" fmla="*/ 740097 w 1173767"/>
              <a:gd name="connsiteY0" fmla="*/ 494937 h 1173812"/>
              <a:gd name="connsiteX1" fmla="*/ 577226 w 1173767"/>
              <a:gd name="connsiteY1" fmla="*/ 336980 h 1173812"/>
              <a:gd name="connsiteX2" fmla="*/ 420338 w 1173767"/>
              <a:gd name="connsiteY2" fmla="*/ 419110 h 1173812"/>
              <a:gd name="connsiteX3" fmla="*/ 474735 w 1173767"/>
              <a:gd name="connsiteY3" fmla="*/ 464042 h 1173812"/>
              <a:gd name="connsiteX4" fmla="*/ 575110 w 1173767"/>
              <a:gd name="connsiteY4" fmla="*/ 409646 h 1173812"/>
              <a:gd name="connsiteX5" fmla="*/ 660402 w 1173767"/>
              <a:gd name="connsiteY5" fmla="*/ 494596 h 1173812"/>
              <a:gd name="connsiteX6" fmla="*/ 616539 w 1173767"/>
              <a:gd name="connsiteY6" fmla="*/ 588305 h 1173812"/>
              <a:gd name="connsiteX7" fmla="*/ 438926 w 1173767"/>
              <a:gd name="connsiteY7" fmla="*/ 777134 h 1173812"/>
              <a:gd name="connsiteX8" fmla="*/ 438926 w 1173767"/>
              <a:gd name="connsiteY8" fmla="*/ 836809 h 1173812"/>
              <a:gd name="connsiteX9" fmla="*/ 753429 w 1173767"/>
              <a:gd name="connsiteY9" fmla="*/ 836809 h 1173812"/>
              <a:gd name="connsiteX10" fmla="*/ 753429 w 1173767"/>
              <a:gd name="connsiteY10" fmla="*/ 764508 h 1173812"/>
              <a:gd name="connsiteX11" fmla="*/ 551609 w 1173767"/>
              <a:gd name="connsiteY11" fmla="*/ 764508 h 1173812"/>
              <a:gd name="connsiteX12" fmla="*/ 674803 w 1173767"/>
              <a:gd name="connsiteY12" fmla="*/ 632532 h 1173812"/>
              <a:gd name="connsiteX13" fmla="*/ 740097 w 1173767"/>
              <a:gd name="connsiteY13" fmla="*/ 494937 h 1173812"/>
              <a:gd name="connsiteX14" fmla="*/ 586872 w 1173767"/>
              <a:gd name="connsiteY14" fmla="*/ 0 h 1173812"/>
              <a:gd name="connsiteX15" fmla="*/ 0 w 1173767"/>
              <a:gd name="connsiteY15" fmla="*/ 586918 h 1173812"/>
              <a:gd name="connsiteX16" fmla="*/ 39131 w 1173767"/>
              <a:gd name="connsiteY16" fmla="*/ 802115 h 1173812"/>
              <a:gd name="connsiteX17" fmla="*/ 90001 w 1173767"/>
              <a:gd name="connsiteY17" fmla="*/ 825593 h 1173812"/>
              <a:gd name="connsiteX18" fmla="*/ 113479 w 1173767"/>
              <a:gd name="connsiteY18" fmla="*/ 774723 h 1173812"/>
              <a:gd name="connsiteX19" fmla="*/ 78262 w 1173767"/>
              <a:gd name="connsiteY19" fmla="*/ 586918 h 1173812"/>
              <a:gd name="connsiteX20" fmla="*/ 586895 w 1173767"/>
              <a:gd name="connsiteY20" fmla="*/ 78262 h 1173812"/>
              <a:gd name="connsiteX21" fmla="*/ 1095528 w 1173767"/>
              <a:gd name="connsiteY21" fmla="*/ 586918 h 1173812"/>
              <a:gd name="connsiteX22" fmla="*/ 586872 w 1173767"/>
              <a:gd name="connsiteY22" fmla="*/ 1095551 h 1173812"/>
              <a:gd name="connsiteX23" fmla="*/ 219087 w 1173767"/>
              <a:gd name="connsiteY23" fmla="*/ 939050 h 1173812"/>
              <a:gd name="connsiteX24" fmla="*/ 164304 w 1173767"/>
              <a:gd name="connsiteY24" fmla="*/ 939050 h 1173812"/>
              <a:gd name="connsiteX25" fmla="*/ 164304 w 1173767"/>
              <a:gd name="connsiteY25" fmla="*/ 993833 h 1173812"/>
              <a:gd name="connsiteX26" fmla="*/ 586872 w 1173767"/>
              <a:gd name="connsiteY26" fmla="*/ 1173812 h 1173812"/>
              <a:gd name="connsiteX27" fmla="*/ 1173767 w 1173767"/>
              <a:gd name="connsiteY27" fmla="*/ 586895 h 1173812"/>
              <a:gd name="connsiteX28" fmla="*/ 586872 w 1173767"/>
              <a:gd name="connsiteY28" fmla="*/ 0 h 1173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173767" h="1173812">
                <a:moveTo>
                  <a:pt x="740097" y="494937"/>
                </a:moveTo>
                <a:cubicBezTo>
                  <a:pt x="740097" y="402616"/>
                  <a:pt x="679012" y="336980"/>
                  <a:pt x="577226" y="336980"/>
                </a:cubicBezTo>
                <a:cubicBezTo>
                  <a:pt x="488431" y="336980"/>
                  <a:pt x="443840" y="387168"/>
                  <a:pt x="420338" y="419110"/>
                </a:cubicBezTo>
                <a:lnTo>
                  <a:pt x="474735" y="464042"/>
                </a:lnTo>
                <a:cubicBezTo>
                  <a:pt x="498964" y="434557"/>
                  <a:pt x="525287" y="409646"/>
                  <a:pt x="575110" y="409646"/>
                </a:cubicBezTo>
                <a:cubicBezTo>
                  <a:pt x="628119" y="409646"/>
                  <a:pt x="660402" y="445455"/>
                  <a:pt x="660402" y="494596"/>
                </a:cubicBezTo>
                <a:cubicBezTo>
                  <a:pt x="660402" y="529700"/>
                  <a:pt x="643908" y="558821"/>
                  <a:pt x="616539" y="588305"/>
                </a:cubicBezTo>
                <a:lnTo>
                  <a:pt x="438926" y="777134"/>
                </a:lnTo>
                <a:lnTo>
                  <a:pt x="438926" y="836809"/>
                </a:lnTo>
                <a:lnTo>
                  <a:pt x="753429" y="836809"/>
                </a:lnTo>
                <a:lnTo>
                  <a:pt x="753429" y="764508"/>
                </a:lnTo>
                <a:lnTo>
                  <a:pt x="551609" y="764508"/>
                </a:lnTo>
                <a:lnTo>
                  <a:pt x="674803" y="632532"/>
                </a:lnTo>
                <a:cubicBezTo>
                  <a:pt x="704993" y="599885"/>
                  <a:pt x="740097" y="556728"/>
                  <a:pt x="740097" y="494937"/>
                </a:cubicBezTo>
                <a:close/>
                <a:moveTo>
                  <a:pt x="586872" y="0"/>
                </a:moveTo>
                <a:cubicBezTo>
                  <a:pt x="262131" y="0"/>
                  <a:pt x="0" y="262154"/>
                  <a:pt x="0" y="586918"/>
                </a:cubicBezTo>
                <a:cubicBezTo>
                  <a:pt x="0" y="661266"/>
                  <a:pt x="15652" y="735592"/>
                  <a:pt x="39131" y="802115"/>
                </a:cubicBezTo>
                <a:cubicBezTo>
                  <a:pt x="46957" y="825593"/>
                  <a:pt x="70436" y="833419"/>
                  <a:pt x="90001" y="825593"/>
                </a:cubicBezTo>
                <a:cubicBezTo>
                  <a:pt x="113479" y="817767"/>
                  <a:pt x="121306" y="794288"/>
                  <a:pt x="113479" y="774723"/>
                </a:cubicBezTo>
                <a:cubicBezTo>
                  <a:pt x="90001" y="716027"/>
                  <a:pt x="78262" y="653417"/>
                  <a:pt x="78262" y="586918"/>
                </a:cubicBezTo>
                <a:cubicBezTo>
                  <a:pt x="78262" y="305198"/>
                  <a:pt x="305198" y="78262"/>
                  <a:pt x="586895" y="78262"/>
                </a:cubicBezTo>
                <a:cubicBezTo>
                  <a:pt x="868592" y="78262"/>
                  <a:pt x="1095528" y="305198"/>
                  <a:pt x="1095528" y="586918"/>
                </a:cubicBezTo>
                <a:cubicBezTo>
                  <a:pt x="1095528" y="868637"/>
                  <a:pt x="868592" y="1095551"/>
                  <a:pt x="586872" y="1095551"/>
                </a:cubicBezTo>
                <a:cubicBezTo>
                  <a:pt x="449937" y="1095551"/>
                  <a:pt x="313001" y="1036854"/>
                  <a:pt x="219087" y="939050"/>
                </a:cubicBezTo>
                <a:cubicBezTo>
                  <a:pt x="203435" y="923397"/>
                  <a:pt x="179957" y="923397"/>
                  <a:pt x="164304" y="939050"/>
                </a:cubicBezTo>
                <a:cubicBezTo>
                  <a:pt x="148652" y="954702"/>
                  <a:pt x="148652" y="978181"/>
                  <a:pt x="164304" y="993833"/>
                </a:cubicBezTo>
                <a:cubicBezTo>
                  <a:pt x="273848" y="1107313"/>
                  <a:pt x="426436" y="1173812"/>
                  <a:pt x="586872" y="1173812"/>
                </a:cubicBezTo>
                <a:cubicBezTo>
                  <a:pt x="911613" y="1173812"/>
                  <a:pt x="1173767" y="911658"/>
                  <a:pt x="1173767" y="586895"/>
                </a:cubicBezTo>
                <a:cubicBezTo>
                  <a:pt x="1173767" y="262131"/>
                  <a:pt x="911613" y="0"/>
                  <a:pt x="586872" y="0"/>
                </a:cubicBezTo>
                <a:close/>
              </a:path>
            </a:pathLst>
          </a:custGeom>
          <a:solidFill>
            <a:schemeClr val="bg2"/>
          </a:solidFill>
          <a:ln w="227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87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5B5E627B-96EC-4512-BE7B-5995CC3D7C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2204864"/>
            <a:ext cx="10728572" cy="1784282"/>
          </a:xfrm>
        </p:spPr>
        <p:txBody>
          <a:bodyPr/>
          <a:lstStyle/>
          <a:p>
            <a:r>
              <a:rPr lang="de-DE" sz="3600" dirty="0"/>
              <a:t>API ersetzt zunehmend EDIFACT </a:t>
            </a:r>
            <a:endParaRPr lang="de-DE" sz="3600" dirty="0">
              <a:solidFill>
                <a:schemeClr val="tx1"/>
              </a:solidFill>
            </a:endParaRP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28100A8E-BE36-43AB-8BAA-FDFD1E60E0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Michael Stegmüller</a:t>
            </a:r>
            <a:br>
              <a:rPr lang="de-DE" dirty="0"/>
            </a:br>
            <a:r>
              <a:rPr lang="de-DE" dirty="0"/>
              <a:t>5. November 2024, Karlsruhe</a:t>
            </a:r>
          </a:p>
        </p:txBody>
      </p:sp>
    </p:spTree>
    <p:extLst>
      <p:ext uri="{BB962C8B-B14F-4D97-AF65-F5344CB8AC3E}">
        <p14:creationId xmlns:p14="http://schemas.microsoft.com/office/powerpoint/2010/main" val="217830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feld 86">
            <a:extLst>
              <a:ext uri="{FF2B5EF4-FFF2-40B4-BE49-F238E27FC236}">
                <a16:creationId xmlns:a16="http://schemas.microsoft.com/office/drawing/2014/main" id="{4888218A-05A6-AC62-AD06-D921BBFF5231}"/>
              </a:ext>
            </a:extLst>
          </p:cNvPr>
          <p:cNvSpPr txBox="1"/>
          <p:nvPr/>
        </p:nvSpPr>
        <p:spPr>
          <a:xfrm>
            <a:off x="4714359" y="3720649"/>
            <a:ext cx="1255962" cy="64633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trike="sngStrike" dirty="0">
                <a:solidFill>
                  <a:srgbClr val="FF0000"/>
                </a:solidFill>
              </a:rPr>
              <a:t>EDIFACT</a:t>
            </a:r>
          </a:p>
          <a:p>
            <a:pPr lvl="1"/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81E8A6A0-9031-5AF9-E5E7-8C02A6D45C55}"/>
              </a:ext>
            </a:extLst>
          </p:cNvPr>
          <p:cNvSpPr txBox="1"/>
          <p:nvPr/>
        </p:nvSpPr>
        <p:spPr>
          <a:xfrm>
            <a:off x="8770796" y="1641574"/>
            <a:ext cx="3172356" cy="923330"/>
          </a:xfrm>
          <a:prstGeom prst="rect">
            <a:avLst/>
          </a:prstGeom>
          <a:noFill/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lvl="1"/>
            <a:r>
              <a:rPr lang="de-DE" dirty="0">
                <a:solidFill>
                  <a:srgbClr val="002060"/>
                </a:solidFill>
              </a:rPr>
              <a:t>Reklamation von Werten und Bereitstellen von Zeitreihen</a:t>
            </a:r>
          </a:p>
        </p:txBody>
      </p:sp>
      <p:pic>
        <p:nvPicPr>
          <p:cNvPr id="81" name="Grafik 80">
            <a:extLst>
              <a:ext uri="{FF2B5EF4-FFF2-40B4-BE49-F238E27FC236}">
                <a16:creationId xmlns:a16="http://schemas.microsoft.com/office/drawing/2014/main" id="{CC949E69-782D-130F-BE2B-FF1F3761B4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7200527" y="2924944"/>
            <a:ext cx="2160000" cy="2160000"/>
          </a:xfrm>
          <a:prstGeom prst="rect">
            <a:avLst/>
          </a:prstGeom>
        </p:spPr>
      </p:pic>
      <p:sp>
        <p:nvSpPr>
          <p:cNvPr id="82" name="Textfeld 81">
            <a:extLst>
              <a:ext uri="{FF2B5EF4-FFF2-40B4-BE49-F238E27FC236}">
                <a16:creationId xmlns:a16="http://schemas.microsoft.com/office/drawing/2014/main" id="{5BC3952A-32FB-3D45-FD86-4FA4D1A48E74}"/>
              </a:ext>
            </a:extLst>
          </p:cNvPr>
          <p:cNvSpPr txBox="1"/>
          <p:nvPr/>
        </p:nvSpPr>
        <p:spPr>
          <a:xfrm>
            <a:off x="7438806" y="4797908"/>
            <a:ext cx="7629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</a:rPr>
              <a:t>NB</a:t>
            </a: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E961FC8F-F2D2-6D60-8169-4BA2B1AD60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7218300" y="4573922"/>
            <a:ext cx="2160000" cy="2160000"/>
          </a:xfrm>
          <a:prstGeom prst="rect">
            <a:avLst/>
          </a:prstGeom>
        </p:spPr>
      </p:pic>
      <p:sp>
        <p:nvSpPr>
          <p:cNvPr id="86" name="Rechteck 85">
            <a:extLst>
              <a:ext uri="{FF2B5EF4-FFF2-40B4-BE49-F238E27FC236}">
                <a16:creationId xmlns:a16="http://schemas.microsoft.com/office/drawing/2014/main" id="{01DA74DB-5608-2E15-ABAE-426F80B48EE8}"/>
              </a:ext>
            </a:extLst>
          </p:cNvPr>
          <p:cNvSpPr/>
          <p:nvPr/>
        </p:nvSpPr>
        <p:spPr>
          <a:xfrm>
            <a:off x="8163009" y="1415012"/>
            <a:ext cx="1082120" cy="4822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53CA66E-C625-46AE-97A9-C43F8FE46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113" y="188640"/>
            <a:ext cx="10117137" cy="503845"/>
          </a:xfrm>
        </p:spPr>
        <p:txBody>
          <a:bodyPr/>
          <a:lstStyle/>
          <a:p>
            <a:r>
              <a:rPr lang="de-DE" dirty="0"/>
              <a:t>API ersetzt zunehmend EDIFACT </a:t>
            </a:r>
          </a:p>
        </p:txBody>
      </p:sp>
      <p:sp>
        <p:nvSpPr>
          <p:cNvPr id="25" name="Fußzeilenplatzhalter 5">
            <a:extLst>
              <a:ext uri="{FF2B5EF4-FFF2-40B4-BE49-F238E27FC236}">
                <a16:creationId xmlns:a16="http://schemas.microsoft.com/office/drawing/2014/main" id="{FE8F0D50-830D-407C-BEFB-B9680A65C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de-DE" noProof="0"/>
              <a:t>Anlage Zur EnBW und NetzeBW Stellungnahme I Michael Stegmüller I 12.11.2024</a:t>
            </a:r>
            <a:endParaRPr lang="de-DE" noProof="0" dirty="0"/>
          </a:p>
        </p:txBody>
      </p:sp>
      <p:sp>
        <p:nvSpPr>
          <p:cNvPr id="22" name="Foliennummernplatzhalter 6">
            <a:extLst>
              <a:ext uri="{FF2B5EF4-FFF2-40B4-BE49-F238E27FC236}">
                <a16:creationId xmlns:a16="http://schemas.microsoft.com/office/drawing/2014/main" id="{82182BAA-634C-4608-9079-C9BDE310E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BFC357-94BC-44C8-B600-C5D15BBAA3CF}" type="slidenum">
              <a:rPr lang="de-DE" noProof="0" smtClean="0"/>
              <a:pPr lvl="0"/>
              <a:t>12</a:t>
            </a:fld>
            <a:endParaRPr lang="de-DE" noProof="0" dirty="0"/>
          </a:p>
        </p:txBody>
      </p:sp>
      <p:pic>
        <p:nvPicPr>
          <p:cNvPr id="75" name="Grafik 74">
            <a:extLst>
              <a:ext uri="{FF2B5EF4-FFF2-40B4-BE49-F238E27FC236}">
                <a16:creationId xmlns:a16="http://schemas.microsoft.com/office/drawing/2014/main" id="{6D1A3CCC-8C1D-8EAE-4139-44AFD8668E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13790" y="786384"/>
            <a:ext cx="698400" cy="698400"/>
          </a:xfrm>
          <a:prstGeom prst="rect">
            <a:avLst/>
          </a:prstGeom>
        </p:spPr>
      </p:pic>
      <p:sp>
        <p:nvSpPr>
          <p:cNvPr id="76" name="Textfeld 75">
            <a:extLst>
              <a:ext uri="{FF2B5EF4-FFF2-40B4-BE49-F238E27FC236}">
                <a16:creationId xmlns:a16="http://schemas.microsoft.com/office/drawing/2014/main" id="{69093D87-A9C1-5EA4-4C3C-6EE1290AC083}"/>
              </a:ext>
            </a:extLst>
          </p:cNvPr>
          <p:cNvSpPr txBox="1"/>
          <p:nvPr/>
        </p:nvSpPr>
        <p:spPr>
          <a:xfrm>
            <a:off x="2476132" y="1023119"/>
            <a:ext cx="44839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</a:rPr>
              <a:t>Wenn API, dann nur API</a:t>
            </a:r>
          </a:p>
        </p:txBody>
      </p:sp>
      <p:pic>
        <p:nvPicPr>
          <p:cNvPr id="77" name="Grafik 76">
            <a:extLst>
              <a:ext uri="{FF2B5EF4-FFF2-40B4-BE49-F238E27FC236}">
                <a16:creationId xmlns:a16="http://schemas.microsoft.com/office/drawing/2014/main" id="{A082F2D9-7C59-B4B7-6C28-5C3DD81596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248128" y="1196752"/>
            <a:ext cx="2159403" cy="2159403"/>
          </a:xfrm>
          <a:prstGeom prst="rect">
            <a:avLst/>
          </a:prstGeom>
        </p:spPr>
      </p:pic>
      <p:sp>
        <p:nvSpPr>
          <p:cNvPr id="78" name="Textfeld 77">
            <a:extLst>
              <a:ext uri="{FF2B5EF4-FFF2-40B4-BE49-F238E27FC236}">
                <a16:creationId xmlns:a16="http://schemas.microsoft.com/office/drawing/2014/main" id="{77D0A4E5-D9D4-5C54-6DFF-5F5A8DF40281}"/>
              </a:ext>
            </a:extLst>
          </p:cNvPr>
          <p:cNvSpPr txBox="1"/>
          <p:nvPr/>
        </p:nvSpPr>
        <p:spPr>
          <a:xfrm>
            <a:off x="7438090" y="3161058"/>
            <a:ext cx="20391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 err="1">
                <a:solidFill>
                  <a:srgbClr val="002060"/>
                </a:solidFill>
              </a:rPr>
              <a:t>MaBiS</a:t>
            </a:r>
            <a:r>
              <a:rPr lang="de-DE" sz="2400" b="1" dirty="0">
                <a:solidFill>
                  <a:srgbClr val="002060"/>
                </a:solidFill>
              </a:rPr>
              <a:t>-HUB</a:t>
            </a:r>
          </a:p>
        </p:txBody>
      </p:sp>
      <p:pic>
        <p:nvPicPr>
          <p:cNvPr id="89" name="Grafik 88">
            <a:extLst>
              <a:ext uri="{FF2B5EF4-FFF2-40B4-BE49-F238E27FC236}">
                <a16:creationId xmlns:a16="http://schemas.microsoft.com/office/drawing/2014/main" id="{87341497-7581-23DC-6078-40DF26E95F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0527" y="3556471"/>
            <a:ext cx="2160000" cy="2160000"/>
          </a:xfrm>
          <a:prstGeom prst="rect">
            <a:avLst/>
          </a:prstGeom>
        </p:spPr>
      </p:pic>
      <p:sp>
        <p:nvSpPr>
          <p:cNvPr id="90" name="Textfeld 89">
            <a:extLst>
              <a:ext uri="{FF2B5EF4-FFF2-40B4-BE49-F238E27FC236}">
                <a16:creationId xmlns:a16="http://schemas.microsoft.com/office/drawing/2014/main" id="{89B82BA9-5510-B62A-4882-8762358F0299}"/>
              </a:ext>
            </a:extLst>
          </p:cNvPr>
          <p:cNvSpPr txBox="1"/>
          <p:nvPr/>
        </p:nvSpPr>
        <p:spPr>
          <a:xfrm>
            <a:off x="1062286" y="3484463"/>
            <a:ext cx="2410410" cy="1938992"/>
          </a:xfrm>
          <a:prstGeom prst="rect">
            <a:avLst/>
          </a:prstGeom>
          <a:solidFill>
            <a:schemeClr val="bg1"/>
          </a:solidFill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chemeClr val="bg2"/>
                </a:solidFill>
              </a:rPr>
              <a:t>Werte je Marktlokation und Messlokation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02060"/>
                </a:solidFill>
              </a:rPr>
              <a:t>Zählerstände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02060"/>
                </a:solidFill>
              </a:rPr>
              <a:t>Lastgänge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02060"/>
                </a:solidFill>
              </a:rPr>
              <a:t>Energiemengen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C0FF744A-5887-BFA2-4743-612AE4F7F8FF}"/>
              </a:ext>
            </a:extLst>
          </p:cNvPr>
          <p:cNvSpPr txBox="1"/>
          <p:nvPr/>
        </p:nvSpPr>
        <p:spPr>
          <a:xfrm>
            <a:off x="213614" y="5429435"/>
            <a:ext cx="8351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</a:rPr>
              <a:t>MSB</a:t>
            </a:r>
          </a:p>
        </p:txBody>
      </p:sp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374BDEA2-FF2E-CD41-40A4-1C546EB003BF}"/>
              </a:ext>
            </a:extLst>
          </p:cNvPr>
          <p:cNvSpPr/>
          <p:nvPr/>
        </p:nvSpPr>
        <p:spPr>
          <a:xfrm>
            <a:off x="3687095" y="2248952"/>
            <a:ext cx="978408" cy="113517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EC6F86AE-CEE5-7099-E5B2-9C8B25C35032}"/>
              </a:ext>
            </a:extLst>
          </p:cNvPr>
          <p:cNvSpPr/>
          <p:nvPr/>
        </p:nvSpPr>
        <p:spPr>
          <a:xfrm rot="10800000">
            <a:off x="6281636" y="2248952"/>
            <a:ext cx="978408" cy="113517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4643B86F-0675-5BAF-0DD4-9934F794A1AE}"/>
              </a:ext>
            </a:extLst>
          </p:cNvPr>
          <p:cNvGrpSpPr/>
          <p:nvPr/>
        </p:nvGrpSpPr>
        <p:grpSpPr>
          <a:xfrm>
            <a:off x="8774861" y="42135"/>
            <a:ext cx="1785635" cy="1586665"/>
            <a:chOff x="8009280" y="152636"/>
            <a:chExt cx="1785635" cy="1586665"/>
          </a:xfrm>
        </p:grpSpPr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6EF35CAE-A8AC-9623-2CCE-49D86AED902C}"/>
                </a:ext>
              </a:extLst>
            </p:cNvPr>
            <p:cNvGrpSpPr/>
            <p:nvPr/>
          </p:nvGrpSpPr>
          <p:grpSpPr>
            <a:xfrm>
              <a:off x="8009280" y="152636"/>
              <a:ext cx="1785635" cy="1586665"/>
              <a:chOff x="8009280" y="267816"/>
              <a:chExt cx="1785635" cy="1586665"/>
            </a:xfrm>
          </p:grpSpPr>
          <p:sp>
            <p:nvSpPr>
              <p:cNvPr id="26" name="Ellipse 25">
                <a:extLst>
                  <a:ext uri="{FF2B5EF4-FFF2-40B4-BE49-F238E27FC236}">
                    <a16:creationId xmlns:a16="http://schemas.microsoft.com/office/drawing/2014/main" id="{941C0587-5AC7-87E6-84B7-02AE09F97D61}"/>
                  </a:ext>
                </a:extLst>
              </p:cNvPr>
              <p:cNvSpPr/>
              <p:nvPr/>
            </p:nvSpPr>
            <p:spPr bwMode="gray">
              <a:xfrm rot="600000">
                <a:off x="9068655" y="267816"/>
                <a:ext cx="726260" cy="726260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Aft>
                    <a:spcPct val="0"/>
                  </a:spcAft>
                </a:pPr>
                <a:endParaRPr lang="de-DE" sz="1200" dirty="0">
                  <a:solidFill>
                    <a:schemeClr val="bg1"/>
                  </a:solidFill>
                  <a:latin typeface="EnBW DIN Pro Medium" panose="020B0604020101020102" pitchFamily="34" charset="0"/>
                  <a:cs typeface="EnBW DIN Pro Medium" panose="020B0604020101020102" pitchFamily="34" charset="0"/>
                </a:endParaRPr>
              </a:p>
            </p:txBody>
          </p:sp>
          <p:sp>
            <p:nvSpPr>
              <p:cNvPr id="27" name="Ellipse 26">
                <a:extLst>
                  <a:ext uri="{FF2B5EF4-FFF2-40B4-BE49-F238E27FC236}">
                    <a16:creationId xmlns:a16="http://schemas.microsoft.com/office/drawing/2014/main" id="{375F05CC-2FA9-7644-31F2-C015CB290CBF}"/>
                  </a:ext>
                </a:extLst>
              </p:cNvPr>
              <p:cNvSpPr/>
              <p:nvPr/>
            </p:nvSpPr>
            <p:spPr bwMode="gray">
              <a:xfrm rot="600000">
                <a:off x="8009280" y="392435"/>
                <a:ext cx="1462046" cy="1462046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Aft>
                    <a:spcPct val="0"/>
                  </a:spcAft>
                </a:pPr>
                <a:r>
                  <a:rPr lang="de-DE" sz="1100" dirty="0">
                    <a:solidFill>
                      <a:schemeClr val="bg1"/>
                    </a:solidFill>
                    <a:latin typeface="EnBW DIN Pro Medium" panose="020B0604020101020102" pitchFamily="34" charset="0"/>
                    <a:cs typeface="EnBW DIN Pro Medium" panose="020B0604020101020102" pitchFamily="34" charset="0"/>
                  </a:rPr>
                  <a:t>Abrechnungs-daten zur BK-Abrechnung vollständig auf API. </a:t>
                </a:r>
                <a:r>
                  <a:rPr lang="de-DE" sz="1100" dirty="0" err="1">
                    <a:solidFill>
                      <a:schemeClr val="bg1"/>
                    </a:solidFill>
                    <a:latin typeface="EnBW DIN Pro Medium" panose="020B0604020101020102" pitchFamily="34" charset="0"/>
                    <a:cs typeface="EnBW DIN Pro Medium" panose="020B0604020101020102" pitchFamily="34" charset="0"/>
                  </a:rPr>
                  <a:t>ggf.auch</a:t>
                </a:r>
                <a:r>
                  <a:rPr lang="de-DE" sz="1100" dirty="0">
                    <a:solidFill>
                      <a:schemeClr val="bg1"/>
                    </a:solidFill>
                    <a:latin typeface="EnBW DIN Pro Medium" panose="020B0604020101020102" pitchFamily="34" charset="0"/>
                    <a:cs typeface="EnBW DIN Pro Medium" panose="020B0604020101020102" pitchFamily="34" charset="0"/>
                  </a:rPr>
                  <a:t> Berechnungs-formel</a:t>
                </a:r>
              </a:p>
            </p:txBody>
          </p:sp>
        </p:grpSp>
        <p:sp>
          <p:nvSpPr>
            <p:cNvPr id="24" name="Grafik 8">
              <a:extLst>
                <a:ext uri="{FF2B5EF4-FFF2-40B4-BE49-F238E27FC236}">
                  <a16:creationId xmlns:a16="http://schemas.microsoft.com/office/drawing/2014/main" id="{D42C59C1-C32C-C57A-ABA8-11D679D83F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61791" y="245766"/>
              <a:ext cx="539988" cy="540000"/>
            </a:xfrm>
            <a:custGeom>
              <a:avLst/>
              <a:gdLst>
                <a:gd name="connsiteX0" fmla="*/ 2159889 w 4319873"/>
                <a:gd name="connsiteY0" fmla="*/ 0 h 4319968"/>
                <a:gd name="connsiteX1" fmla="*/ 0 w 4319873"/>
                <a:gd name="connsiteY1" fmla="*/ 2159984 h 4319968"/>
                <a:gd name="connsiteX2" fmla="*/ 144018 w 4319873"/>
                <a:gd name="connsiteY2" fmla="*/ 2951988 h 4319968"/>
                <a:gd name="connsiteX3" fmla="*/ 331184 w 4319873"/>
                <a:gd name="connsiteY3" fmla="*/ 3038380 h 4319968"/>
                <a:gd name="connsiteX4" fmla="*/ 417576 w 4319873"/>
                <a:gd name="connsiteY4" fmla="*/ 2851214 h 4319968"/>
                <a:gd name="connsiteX5" fmla="*/ 287941 w 4319873"/>
                <a:gd name="connsiteY5" fmla="*/ 2159984 h 4319968"/>
                <a:gd name="connsiteX6" fmla="*/ 2159794 w 4319873"/>
                <a:gd name="connsiteY6" fmla="*/ 288036 h 4319968"/>
                <a:gd name="connsiteX7" fmla="*/ 4031647 w 4319873"/>
                <a:gd name="connsiteY7" fmla="*/ 2159984 h 4319968"/>
                <a:gd name="connsiteX8" fmla="*/ 2159889 w 4319873"/>
                <a:gd name="connsiteY8" fmla="*/ 4031933 h 4319968"/>
                <a:gd name="connsiteX9" fmla="*/ 806387 w 4319873"/>
                <a:gd name="connsiteY9" fmla="*/ 3455956 h 4319968"/>
                <a:gd name="connsiteX10" fmla="*/ 604838 w 4319873"/>
                <a:gd name="connsiteY10" fmla="*/ 3455956 h 4319968"/>
                <a:gd name="connsiteX11" fmla="*/ 604838 w 4319873"/>
                <a:gd name="connsiteY11" fmla="*/ 3657600 h 4319968"/>
                <a:gd name="connsiteX12" fmla="*/ 2159984 w 4319873"/>
                <a:gd name="connsiteY12" fmla="*/ 4319969 h 4319968"/>
                <a:gd name="connsiteX13" fmla="*/ 4319873 w 4319873"/>
                <a:gd name="connsiteY13" fmla="*/ 2159984 h 4319968"/>
                <a:gd name="connsiteX14" fmla="*/ 2159889 w 4319873"/>
                <a:gd name="connsiteY14" fmla="*/ 0 h 4319968"/>
                <a:gd name="connsiteX15" fmla="*/ 2158365 w 4319873"/>
                <a:gd name="connsiteY15" fmla="*/ 2688622 h 4319968"/>
                <a:gd name="connsiteX16" fmla="*/ 2348865 w 4319873"/>
                <a:gd name="connsiteY16" fmla="*/ 2498122 h 4319968"/>
                <a:gd name="connsiteX17" fmla="*/ 2348865 w 4319873"/>
                <a:gd name="connsiteY17" fmla="*/ 1163288 h 4319968"/>
                <a:gd name="connsiteX18" fmla="*/ 2158365 w 4319873"/>
                <a:gd name="connsiteY18" fmla="*/ 972788 h 4319968"/>
                <a:gd name="connsiteX19" fmla="*/ 1967865 w 4319873"/>
                <a:gd name="connsiteY19" fmla="*/ 1163288 h 4319968"/>
                <a:gd name="connsiteX20" fmla="*/ 1967865 w 4319873"/>
                <a:gd name="connsiteY20" fmla="*/ 2498122 h 4319968"/>
                <a:gd name="connsiteX21" fmla="*/ 2158365 w 4319873"/>
                <a:gd name="connsiteY21" fmla="*/ 2688622 h 4319968"/>
                <a:gd name="connsiteX22" fmla="*/ 2159127 w 4319873"/>
                <a:gd name="connsiteY22" fmla="*/ 3431572 h 4319968"/>
                <a:gd name="connsiteX23" fmla="*/ 2378202 w 4319873"/>
                <a:gd name="connsiteY23" fmla="*/ 3212497 h 4319968"/>
                <a:gd name="connsiteX24" fmla="*/ 2159127 w 4319873"/>
                <a:gd name="connsiteY24" fmla="*/ 2993422 h 4319968"/>
                <a:gd name="connsiteX25" fmla="*/ 1940052 w 4319873"/>
                <a:gd name="connsiteY25" fmla="*/ 3212497 h 4319968"/>
                <a:gd name="connsiteX26" fmla="*/ 2159127 w 4319873"/>
                <a:gd name="connsiteY26" fmla="*/ 3431572 h 431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319873" h="4319968">
                  <a:moveTo>
                    <a:pt x="2159889" y="0"/>
                  </a:moveTo>
                  <a:cubicBezTo>
                    <a:pt x="964787" y="0"/>
                    <a:pt x="0" y="964787"/>
                    <a:pt x="0" y="2159984"/>
                  </a:cubicBezTo>
                  <a:cubicBezTo>
                    <a:pt x="0" y="2433542"/>
                    <a:pt x="57626" y="2707196"/>
                    <a:pt x="144018" y="2951988"/>
                  </a:cubicBezTo>
                  <a:cubicBezTo>
                    <a:pt x="172784" y="3038380"/>
                    <a:pt x="259175" y="3067145"/>
                    <a:pt x="331184" y="3038380"/>
                  </a:cubicBezTo>
                  <a:cubicBezTo>
                    <a:pt x="417576" y="3009614"/>
                    <a:pt x="446342" y="2923223"/>
                    <a:pt x="417576" y="2851214"/>
                  </a:cubicBezTo>
                  <a:cubicBezTo>
                    <a:pt x="331184" y="2635187"/>
                    <a:pt x="287941" y="2404777"/>
                    <a:pt x="287941" y="2159984"/>
                  </a:cubicBezTo>
                  <a:cubicBezTo>
                    <a:pt x="287941" y="1123188"/>
                    <a:pt x="1123093" y="288036"/>
                    <a:pt x="2159794" y="288036"/>
                  </a:cubicBezTo>
                  <a:cubicBezTo>
                    <a:pt x="3196495" y="288036"/>
                    <a:pt x="4031647" y="1123188"/>
                    <a:pt x="4031647" y="2159984"/>
                  </a:cubicBezTo>
                  <a:cubicBezTo>
                    <a:pt x="4031647" y="3196781"/>
                    <a:pt x="3196590" y="4031933"/>
                    <a:pt x="2159889" y="4031933"/>
                  </a:cubicBezTo>
                  <a:cubicBezTo>
                    <a:pt x="1655921" y="4031933"/>
                    <a:pt x="1151954" y="3815906"/>
                    <a:pt x="806387" y="3455956"/>
                  </a:cubicBezTo>
                  <a:cubicBezTo>
                    <a:pt x="748760" y="3398330"/>
                    <a:pt x="662369" y="3398330"/>
                    <a:pt x="604838" y="3455956"/>
                  </a:cubicBezTo>
                  <a:cubicBezTo>
                    <a:pt x="547211" y="3513582"/>
                    <a:pt x="547211" y="3599974"/>
                    <a:pt x="604838" y="3657600"/>
                  </a:cubicBezTo>
                  <a:cubicBezTo>
                    <a:pt x="1008031" y="4075176"/>
                    <a:pt x="1569625" y="4319969"/>
                    <a:pt x="2159984" y="4319969"/>
                  </a:cubicBezTo>
                  <a:cubicBezTo>
                    <a:pt x="3355086" y="4319969"/>
                    <a:pt x="4319873" y="3355181"/>
                    <a:pt x="4319873" y="2159984"/>
                  </a:cubicBezTo>
                  <a:cubicBezTo>
                    <a:pt x="4319873" y="964787"/>
                    <a:pt x="3354991" y="0"/>
                    <a:pt x="2159889" y="0"/>
                  </a:cubicBezTo>
                  <a:close/>
                  <a:moveTo>
                    <a:pt x="2158365" y="2688622"/>
                  </a:moveTo>
                  <a:cubicBezTo>
                    <a:pt x="2263616" y="2688622"/>
                    <a:pt x="2348865" y="2603373"/>
                    <a:pt x="2348865" y="2498122"/>
                  </a:cubicBezTo>
                  <a:lnTo>
                    <a:pt x="2348865" y="1163288"/>
                  </a:lnTo>
                  <a:cubicBezTo>
                    <a:pt x="2348865" y="1058037"/>
                    <a:pt x="2263616" y="972788"/>
                    <a:pt x="2158365" y="972788"/>
                  </a:cubicBezTo>
                  <a:cubicBezTo>
                    <a:pt x="2053114" y="972788"/>
                    <a:pt x="1967865" y="1058037"/>
                    <a:pt x="1967865" y="1163288"/>
                  </a:cubicBezTo>
                  <a:lnTo>
                    <a:pt x="1967865" y="2498122"/>
                  </a:lnTo>
                  <a:cubicBezTo>
                    <a:pt x="1967865" y="2603278"/>
                    <a:pt x="2053114" y="2688622"/>
                    <a:pt x="2158365" y="2688622"/>
                  </a:cubicBezTo>
                  <a:close/>
                  <a:moveTo>
                    <a:pt x="2159127" y="3431572"/>
                  </a:moveTo>
                  <a:cubicBezTo>
                    <a:pt x="2279904" y="3431572"/>
                    <a:pt x="2378202" y="3333274"/>
                    <a:pt x="2378202" y="3212497"/>
                  </a:cubicBezTo>
                  <a:cubicBezTo>
                    <a:pt x="2378202" y="3091720"/>
                    <a:pt x="2279904" y="2993422"/>
                    <a:pt x="2159127" y="2993422"/>
                  </a:cubicBezTo>
                  <a:cubicBezTo>
                    <a:pt x="2038350" y="2993422"/>
                    <a:pt x="1940052" y="3091720"/>
                    <a:pt x="1940052" y="3212497"/>
                  </a:cubicBezTo>
                  <a:cubicBezTo>
                    <a:pt x="1940052" y="3333274"/>
                    <a:pt x="2038255" y="3431572"/>
                    <a:pt x="2159127" y="3431572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30" name="Textfeld 29">
            <a:extLst>
              <a:ext uri="{FF2B5EF4-FFF2-40B4-BE49-F238E27FC236}">
                <a16:creationId xmlns:a16="http://schemas.microsoft.com/office/drawing/2014/main" id="{004DDF27-D060-2DAB-287E-85F340282F65}"/>
              </a:ext>
            </a:extLst>
          </p:cNvPr>
          <p:cNvSpPr txBox="1"/>
          <p:nvPr/>
        </p:nvSpPr>
        <p:spPr>
          <a:xfrm>
            <a:off x="7456579" y="6446886"/>
            <a:ext cx="7629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</a:rPr>
              <a:t>LF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98EE757-25B1-5F01-49A0-1E7029DB9B14}"/>
              </a:ext>
            </a:extLst>
          </p:cNvPr>
          <p:cNvSpPr txBox="1"/>
          <p:nvPr/>
        </p:nvSpPr>
        <p:spPr>
          <a:xfrm>
            <a:off x="122399" y="1705285"/>
            <a:ext cx="4053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srgbClr val="002060"/>
                </a:solidFill>
              </a:rPr>
              <a:t>Beispiel Werteübermittlung</a:t>
            </a:r>
          </a:p>
        </p:txBody>
      </p:sp>
      <p:sp>
        <p:nvSpPr>
          <p:cNvPr id="18" name="Pfeil: nach rechts 17">
            <a:extLst>
              <a:ext uri="{FF2B5EF4-FFF2-40B4-BE49-F238E27FC236}">
                <a16:creationId xmlns:a16="http://schemas.microsoft.com/office/drawing/2014/main" id="{BE524697-1388-2DE8-F41E-8FCB27B2956D}"/>
              </a:ext>
            </a:extLst>
          </p:cNvPr>
          <p:cNvSpPr/>
          <p:nvPr/>
        </p:nvSpPr>
        <p:spPr>
          <a:xfrm>
            <a:off x="3687095" y="3911914"/>
            <a:ext cx="978408" cy="113517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9" name="Pfeil: nach rechts 18">
            <a:extLst>
              <a:ext uri="{FF2B5EF4-FFF2-40B4-BE49-F238E27FC236}">
                <a16:creationId xmlns:a16="http://schemas.microsoft.com/office/drawing/2014/main" id="{1A42A668-A95F-AFBB-C756-3A33FC295ADD}"/>
              </a:ext>
            </a:extLst>
          </p:cNvPr>
          <p:cNvSpPr/>
          <p:nvPr/>
        </p:nvSpPr>
        <p:spPr>
          <a:xfrm>
            <a:off x="3687095" y="5477426"/>
            <a:ext cx="978408" cy="113517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65" name="Pfeil: nach rechts 64">
            <a:extLst>
              <a:ext uri="{FF2B5EF4-FFF2-40B4-BE49-F238E27FC236}">
                <a16:creationId xmlns:a16="http://schemas.microsoft.com/office/drawing/2014/main" id="{5967C971-F4C1-C17E-3620-F6810E4FF628}"/>
              </a:ext>
            </a:extLst>
          </p:cNvPr>
          <p:cNvSpPr/>
          <p:nvPr/>
        </p:nvSpPr>
        <p:spPr>
          <a:xfrm rot="10800000">
            <a:off x="6247856" y="3900581"/>
            <a:ext cx="978408" cy="113517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66" name="Pfeil: nach rechts 65">
            <a:extLst>
              <a:ext uri="{FF2B5EF4-FFF2-40B4-BE49-F238E27FC236}">
                <a16:creationId xmlns:a16="http://schemas.microsoft.com/office/drawing/2014/main" id="{6A6F1594-ADE0-5559-1B29-FF4B0550A313}"/>
              </a:ext>
            </a:extLst>
          </p:cNvPr>
          <p:cNvSpPr/>
          <p:nvPr/>
        </p:nvSpPr>
        <p:spPr>
          <a:xfrm rot="10800000">
            <a:off x="6280736" y="5423455"/>
            <a:ext cx="978408" cy="113517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EFB756CC-74DA-122F-42CE-2E46E072C38A}"/>
              </a:ext>
            </a:extLst>
          </p:cNvPr>
          <p:cNvSpPr txBox="1"/>
          <p:nvPr/>
        </p:nvSpPr>
        <p:spPr>
          <a:xfrm>
            <a:off x="8178937" y="4233862"/>
            <a:ext cx="2323314" cy="923330"/>
          </a:xfrm>
          <a:prstGeom prst="rect">
            <a:avLst/>
          </a:prstGeom>
          <a:noFill/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2060"/>
                </a:solidFill>
              </a:rPr>
              <a:t>Reklamation und Bestellung von Werten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47E11E21-0769-F1B0-0D5D-34AC968BD7CC}"/>
              </a:ext>
            </a:extLst>
          </p:cNvPr>
          <p:cNvSpPr txBox="1"/>
          <p:nvPr/>
        </p:nvSpPr>
        <p:spPr>
          <a:xfrm>
            <a:off x="8192850" y="5606156"/>
            <a:ext cx="3738247" cy="923330"/>
          </a:xfrm>
          <a:prstGeom prst="rect">
            <a:avLst/>
          </a:prstGeom>
          <a:noFill/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2060"/>
                </a:solidFill>
              </a:rPr>
              <a:t>Reklamation und Bestellung von Werten</a:t>
            </a:r>
          </a:p>
          <a:p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1AB43BDA-8ED0-5160-021A-DDB2BE0674DF}"/>
              </a:ext>
            </a:extLst>
          </p:cNvPr>
          <p:cNvSpPr txBox="1"/>
          <p:nvPr/>
        </p:nvSpPr>
        <p:spPr>
          <a:xfrm>
            <a:off x="4814997" y="2477624"/>
            <a:ext cx="1255962" cy="646331"/>
          </a:xfrm>
          <a:prstGeom prst="rect">
            <a:avLst/>
          </a:prstGeom>
          <a:noFill/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2060"/>
                </a:solidFill>
              </a:rPr>
              <a:t>API</a:t>
            </a:r>
          </a:p>
          <a:p>
            <a:pPr lvl="1"/>
            <a:endParaRPr lang="de-DE" dirty="0">
              <a:solidFill>
                <a:srgbClr val="002060"/>
              </a:solidFill>
            </a:endParaRPr>
          </a:p>
        </p:txBody>
      </p:sp>
      <p:pic>
        <p:nvPicPr>
          <p:cNvPr id="72" name="Grafik 71">
            <a:extLst>
              <a:ext uri="{FF2B5EF4-FFF2-40B4-BE49-F238E27FC236}">
                <a16:creationId xmlns:a16="http://schemas.microsoft.com/office/drawing/2014/main" id="{E490AD94-5830-8936-BED5-3345CE95885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327344" y="2508957"/>
            <a:ext cx="557557" cy="557557"/>
          </a:xfrm>
          <a:prstGeom prst="rect">
            <a:avLst/>
          </a:prstGeom>
        </p:spPr>
      </p:pic>
      <p:sp>
        <p:nvSpPr>
          <p:cNvPr id="73" name="Textfeld 72">
            <a:extLst>
              <a:ext uri="{FF2B5EF4-FFF2-40B4-BE49-F238E27FC236}">
                <a16:creationId xmlns:a16="http://schemas.microsoft.com/office/drawing/2014/main" id="{C100D4E3-0AD6-926C-A04A-E3AAE28EA5CC}"/>
              </a:ext>
            </a:extLst>
          </p:cNvPr>
          <p:cNvSpPr txBox="1"/>
          <p:nvPr/>
        </p:nvSpPr>
        <p:spPr>
          <a:xfrm>
            <a:off x="4984054" y="4150821"/>
            <a:ext cx="1255962" cy="646331"/>
          </a:xfrm>
          <a:prstGeom prst="rect">
            <a:avLst/>
          </a:prstGeom>
          <a:solidFill>
            <a:schemeClr val="bg1"/>
          </a:solidFill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2060"/>
                </a:solidFill>
              </a:rPr>
              <a:t>API</a:t>
            </a:r>
          </a:p>
          <a:p>
            <a:pPr lvl="1"/>
            <a:endParaRPr lang="de-DE" dirty="0">
              <a:solidFill>
                <a:srgbClr val="002060"/>
              </a:solidFill>
            </a:endParaRPr>
          </a:p>
        </p:txBody>
      </p:sp>
      <p:pic>
        <p:nvPicPr>
          <p:cNvPr id="74" name="Grafik 73">
            <a:extLst>
              <a:ext uri="{FF2B5EF4-FFF2-40B4-BE49-F238E27FC236}">
                <a16:creationId xmlns:a16="http://schemas.microsoft.com/office/drawing/2014/main" id="{4A3E7140-2D93-1096-396A-69DAE8CA69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96401" y="4182154"/>
            <a:ext cx="557557" cy="557557"/>
          </a:xfrm>
          <a:prstGeom prst="rect">
            <a:avLst/>
          </a:prstGeom>
        </p:spPr>
      </p:pic>
      <p:sp>
        <p:nvSpPr>
          <p:cNvPr id="93" name="Textfeld 92">
            <a:extLst>
              <a:ext uri="{FF2B5EF4-FFF2-40B4-BE49-F238E27FC236}">
                <a16:creationId xmlns:a16="http://schemas.microsoft.com/office/drawing/2014/main" id="{5E6BBF65-77D8-AF07-F0DE-2B0295C27EF1}"/>
              </a:ext>
            </a:extLst>
          </p:cNvPr>
          <p:cNvSpPr txBox="1"/>
          <p:nvPr/>
        </p:nvSpPr>
        <p:spPr>
          <a:xfrm>
            <a:off x="4717917" y="5540142"/>
            <a:ext cx="1255962" cy="64633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trike="sngStrike" dirty="0">
                <a:solidFill>
                  <a:srgbClr val="FF0000"/>
                </a:solidFill>
              </a:rPr>
              <a:t>EDIFACT</a:t>
            </a:r>
          </a:p>
          <a:p>
            <a:pPr lvl="1"/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A277E8D7-840A-C9E2-23BB-5ECB6CE53D14}"/>
              </a:ext>
            </a:extLst>
          </p:cNvPr>
          <p:cNvSpPr txBox="1"/>
          <p:nvPr/>
        </p:nvSpPr>
        <p:spPr>
          <a:xfrm>
            <a:off x="4987612" y="5970314"/>
            <a:ext cx="1255962" cy="646331"/>
          </a:xfrm>
          <a:prstGeom prst="rect">
            <a:avLst/>
          </a:prstGeom>
          <a:solidFill>
            <a:schemeClr val="bg1"/>
          </a:solidFill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2060"/>
                </a:solidFill>
              </a:rPr>
              <a:t>API</a:t>
            </a:r>
          </a:p>
          <a:p>
            <a:pPr lvl="1"/>
            <a:endParaRPr lang="de-DE" dirty="0">
              <a:solidFill>
                <a:srgbClr val="002060"/>
              </a:solidFill>
            </a:endParaRPr>
          </a:p>
        </p:txBody>
      </p:sp>
      <p:pic>
        <p:nvPicPr>
          <p:cNvPr id="95" name="Grafik 94">
            <a:extLst>
              <a:ext uri="{FF2B5EF4-FFF2-40B4-BE49-F238E27FC236}">
                <a16:creationId xmlns:a16="http://schemas.microsoft.com/office/drawing/2014/main" id="{0AB9FC0B-AF5D-C9B6-CC9E-B315931CFF6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99959" y="6001647"/>
            <a:ext cx="557557" cy="557557"/>
          </a:xfrm>
          <a:prstGeom prst="rect">
            <a:avLst/>
          </a:prstGeom>
        </p:spPr>
      </p:pic>
      <p:sp>
        <p:nvSpPr>
          <p:cNvPr id="4" name="Pfeil: nach rechts 3">
            <a:extLst>
              <a:ext uri="{FF2B5EF4-FFF2-40B4-BE49-F238E27FC236}">
                <a16:creationId xmlns:a16="http://schemas.microsoft.com/office/drawing/2014/main" id="{FDFF9D68-480C-A681-75E1-23948AC46D41}"/>
              </a:ext>
            </a:extLst>
          </p:cNvPr>
          <p:cNvSpPr/>
          <p:nvPr/>
        </p:nvSpPr>
        <p:spPr>
          <a:xfrm rot="5400000">
            <a:off x="11283788" y="3086125"/>
            <a:ext cx="379161" cy="488847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5" name="Pfeil: nach rechts 4">
            <a:extLst>
              <a:ext uri="{FF2B5EF4-FFF2-40B4-BE49-F238E27FC236}">
                <a16:creationId xmlns:a16="http://schemas.microsoft.com/office/drawing/2014/main" id="{DB38DA17-9CA5-88C1-76EF-B8CF068377FD}"/>
              </a:ext>
            </a:extLst>
          </p:cNvPr>
          <p:cNvSpPr/>
          <p:nvPr/>
        </p:nvSpPr>
        <p:spPr>
          <a:xfrm rot="16200000">
            <a:off x="11311054" y="4633059"/>
            <a:ext cx="349639" cy="554611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DE50F95D-52AF-F763-DD94-29C32893ED49}"/>
              </a:ext>
            </a:extLst>
          </p:cNvPr>
          <p:cNvSpPr/>
          <p:nvPr/>
        </p:nvSpPr>
        <p:spPr>
          <a:xfrm rot="5400000">
            <a:off x="9990571" y="2582069"/>
            <a:ext cx="379161" cy="488847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DE57AD5F-0D9C-D24C-02F6-70271B8BACC1}"/>
              </a:ext>
            </a:extLst>
          </p:cNvPr>
          <p:cNvSpPr/>
          <p:nvPr/>
        </p:nvSpPr>
        <p:spPr>
          <a:xfrm rot="16200000">
            <a:off x="9971151" y="3715280"/>
            <a:ext cx="378000" cy="48960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2F4E0DE-3994-30CD-4385-04B1F1560D5C}"/>
              </a:ext>
            </a:extLst>
          </p:cNvPr>
          <p:cNvSpPr txBox="1"/>
          <p:nvPr/>
        </p:nvSpPr>
        <p:spPr>
          <a:xfrm>
            <a:off x="9552384" y="3068960"/>
            <a:ext cx="1255962" cy="646331"/>
          </a:xfrm>
          <a:prstGeom prst="rect">
            <a:avLst/>
          </a:prstGeom>
          <a:noFill/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2060"/>
                </a:solidFill>
              </a:rPr>
              <a:t>API</a:t>
            </a:r>
          </a:p>
          <a:p>
            <a:pPr lvl="1"/>
            <a:endParaRPr lang="de-DE" dirty="0">
              <a:solidFill>
                <a:srgbClr val="002060"/>
              </a:solidFill>
            </a:endParaRP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1D4C8CB1-A2C9-5340-2F28-3A643E54BC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064731" y="3100293"/>
            <a:ext cx="557557" cy="557557"/>
          </a:xfrm>
          <a:prstGeom prst="rect">
            <a:avLst/>
          </a:prstGeom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id="{D0A3E7F7-C86C-1998-7503-838718D621D5}"/>
              </a:ext>
            </a:extLst>
          </p:cNvPr>
          <p:cNvSpPr txBox="1"/>
          <p:nvPr/>
        </p:nvSpPr>
        <p:spPr>
          <a:xfrm>
            <a:off x="10848528" y="3789040"/>
            <a:ext cx="1255962" cy="646331"/>
          </a:xfrm>
          <a:prstGeom prst="rect">
            <a:avLst/>
          </a:prstGeom>
          <a:noFill/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2060"/>
                </a:solidFill>
              </a:rPr>
              <a:t>API</a:t>
            </a:r>
          </a:p>
          <a:p>
            <a:pPr lvl="1"/>
            <a:endParaRPr lang="de-DE" dirty="0">
              <a:solidFill>
                <a:srgbClr val="002060"/>
              </a:solidFill>
            </a:endParaRP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71F08ADE-F7C7-1297-1776-EFC01F4632B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360875" y="3820373"/>
            <a:ext cx="557557" cy="557557"/>
          </a:xfrm>
          <a:prstGeom prst="rect">
            <a:avLst/>
          </a:prstGeom>
        </p:spPr>
      </p:pic>
      <p:sp>
        <p:nvSpPr>
          <p:cNvPr id="64" name="Pfeil: nach rechts 63">
            <a:extLst>
              <a:ext uri="{FF2B5EF4-FFF2-40B4-BE49-F238E27FC236}">
                <a16:creationId xmlns:a16="http://schemas.microsoft.com/office/drawing/2014/main" id="{EE8271F2-06DC-3D86-2308-F6453367A161}"/>
              </a:ext>
            </a:extLst>
          </p:cNvPr>
          <p:cNvSpPr/>
          <p:nvPr/>
        </p:nvSpPr>
        <p:spPr>
          <a:xfrm rot="5400000">
            <a:off x="10996669" y="2636059"/>
            <a:ext cx="978408" cy="113517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70" name="Pfeil: nach rechts 69">
            <a:extLst>
              <a:ext uri="{FF2B5EF4-FFF2-40B4-BE49-F238E27FC236}">
                <a16:creationId xmlns:a16="http://schemas.microsoft.com/office/drawing/2014/main" id="{37DE8E49-016A-1C15-DCD1-DB896F3DFD02}"/>
              </a:ext>
            </a:extLst>
          </p:cNvPr>
          <p:cNvSpPr/>
          <p:nvPr/>
        </p:nvSpPr>
        <p:spPr>
          <a:xfrm rot="16200000">
            <a:off x="11010646" y="4427267"/>
            <a:ext cx="978408" cy="113517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58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5A36EDE9-ED72-46D9-98EB-C23D8FE70826}"/>
              </a:ext>
            </a:extLst>
          </p:cNvPr>
          <p:cNvCxnSpPr>
            <a:cxnSpLocks/>
          </p:cNvCxnSpPr>
          <p:nvPr/>
        </p:nvCxnSpPr>
        <p:spPr>
          <a:xfrm>
            <a:off x="407988" y="4088009"/>
            <a:ext cx="11376025" cy="0"/>
          </a:xfrm>
          <a:prstGeom prst="line">
            <a:avLst/>
          </a:prstGeom>
          <a:ln w="57150" cap="rnd">
            <a:round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1D9DADC-7272-4B75-A7D7-C3E78CA09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BW DIN Pro"/>
                <a:ea typeface="+mn-ea"/>
                <a:cs typeface="+mn-cs"/>
              </a:rPr>
              <a:t>Anlage Zur EnBW und NetzeBW Stellungnahme I Michael Stegmüller I 12.11.2024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ED67317-FED3-4280-8192-87A2CED40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BFC357-94BC-44C8-B600-C5D15BBAA3CF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BW DIN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nBW DIN Pro"/>
              <a:ea typeface="+mn-ea"/>
              <a:cs typeface="+mn-cs"/>
            </a:endParaRPr>
          </a:p>
        </p:txBody>
      </p: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938229AA-5C80-453D-ACB7-6BEA7E29272C}"/>
              </a:ext>
            </a:extLst>
          </p:cNvPr>
          <p:cNvCxnSpPr>
            <a:cxnSpLocks/>
          </p:cNvCxnSpPr>
          <p:nvPr/>
        </p:nvCxnSpPr>
        <p:spPr>
          <a:xfrm flipV="1">
            <a:off x="803387" y="4338553"/>
            <a:ext cx="0" cy="360000"/>
          </a:xfrm>
          <a:prstGeom prst="line">
            <a:avLst/>
          </a:prstGeom>
          <a:ln w="9525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547D32E5-F9C5-4260-8AB5-B37C5ABC67ED}"/>
              </a:ext>
            </a:extLst>
          </p:cNvPr>
          <p:cNvCxnSpPr>
            <a:cxnSpLocks/>
          </p:cNvCxnSpPr>
          <p:nvPr/>
        </p:nvCxnSpPr>
        <p:spPr>
          <a:xfrm flipV="1">
            <a:off x="2852081" y="3456435"/>
            <a:ext cx="0" cy="360000"/>
          </a:xfrm>
          <a:prstGeom prst="line">
            <a:avLst/>
          </a:prstGeom>
          <a:ln w="9525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25B45C6A-DF9C-4D04-A7A9-EA27D69030B2}"/>
              </a:ext>
            </a:extLst>
          </p:cNvPr>
          <p:cNvCxnSpPr>
            <a:cxnSpLocks/>
          </p:cNvCxnSpPr>
          <p:nvPr/>
        </p:nvCxnSpPr>
        <p:spPr>
          <a:xfrm flipV="1">
            <a:off x="6949469" y="3456435"/>
            <a:ext cx="0" cy="360000"/>
          </a:xfrm>
          <a:prstGeom prst="line">
            <a:avLst/>
          </a:prstGeom>
          <a:ln w="9525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F7C789AD-998E-4758-902F-A627FEDC4D8D}"/>
              </a:ext>
            </a:extLst>
          </p:cNvPr>
          <p:cNvCxnSpPr>
            <a:cxnSpLocks/>
          </p:cNvCxnSpPr>
          <p:nvPr/>
        </p:nvCxnSpPr>
        <p:spPr>
          <a:xfrm flipV="1">
            <a:off x="11046856" y="3456435"/>
            <a:ext cx="0" cy="360000"/>
          </a:xfrm>
          <a:prstGeom prst="line">
            <a:avLst/>
          </a:prstGeom>
          <a:ln w="9525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0C7B7843-6E47-45CA-A2D9-9D6CB57232EE}"/>
              </a:ext>
            </a:extLst>
          </p:cNvPr>
          <p:cNvCxnSpPr>
            <a:cxnSpLocks/>
          </p:cNvCxnSpPr>
          <p:nvPr/>
        </p:nvCxnSpPr>
        <p:spPr>
          <a:xfrm flipV="1">
            <a:off x="4900775" y="4338553"/>
            <a:ext cx="0" cy="360000"/>
          </a:xfrm>
          <a:prstGeom prst="line">
            <a:avLst/>
          </a:prstGeom>
          <a:ln w="9525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EBA9BF83-5D3C-4881-A232-BF2540DDD495}"/>
              </a:ext>
            </a:extLst>
          </p:cNvPr>
          <p:cNvCxnSpPr>
            <a:cxnSpLocks/>
          </p:cNvCxnSpPr>
          <p:nvPr/>
        </p:nvCxnSpPr>
        <p:spPr>
          <a:xfrm flipV="1">
            <a:off x="8998163" y="4338553"/>
            <a:ext cx="0" cy="360000"/>
          </a:xfrm>
          <a:prstGeom prst="line">
            <a:avLst/>
          </a:prstGeom>
          <a:ln w="9525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platzhalter 2">
            <a:extLst>
              <a:ext uri="{FF2B5EF4-FFF2-40B4-BE49-F238E27FC236}">
                <a16:creationId xmlns:a16="http://schemas.microsoft.com/office/drawing/2014/main" id="{5A49F3AD-1541-482D-A220-07B1182582FB}"/>
              </a:ext>
            </a:extLst>
          </p:cNvPr>
          <p:cNvSpPr txBox="1">
            <a:spLocks/>
          </p:cNvSpPr>
          <p:nvPr/>
        </p:nvSpPr>
        <p:spPr>
          <a:xfrm>
            <a:off x="767408" y="4797316"/>
            <a:ext cx="2448000" cy="147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bg2"/>
              </a:buClr>
              <a:buFont typeface="Wingdings 2" panose="05020102010507070707" pitchFamily="18" charset="2"/>
              <a:buChar char="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Wingdings 2" panose="05020102010507070707" pitchFamily="18" charset="2"/>
              <a:buChar char="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1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Wingdings 2" panose="05020102010507070707" pitchFamily="18" charset="2"/>
              <a:buChar char="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Mark OT Medium"/>
                <a:ea typeface="+mn-ea"/>
                <a:cs typeface="+mn-cs"/>
              </a:rPr>
              <a:t>4. April 2025</a:t>
            </a:r>
          </a:p>
          <a:p>
            <a:pPr marL="270000" marR="0" lvl="2" indent="-27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E8F11"/>
              </a:buClr>
              <a:buSzTx/>
              <a:buFont typeface="Wingdings 2" panose="05020102010507070707" pitchFamily="18" charset="2"/>
              <a:buChar char=""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BW DIN Pro"/>
                <a:ea typeface="+mn-ea"/>
                <a:cs typeface="+mn-cs"/>
              </a:rPr>
              <a:t>Umstellung 24 Stunden Lieferantenwechsel</a:t>
            </a:r>
          </a:p>
        </p:txBody>
      </p:sp>
      <p:sp>
        <p:nvSpPr>
          <p:cNvPr id="71" name="Textplatzhalter 2">
            <a:extLst>
              <a:ext uri="{FF2B5EF4-FFF2-40B4-BE49-F238E27FC236}">
                <a16:creationId xmlns:a16="http://schemas.microsoft.com/office/drawing/2014/main" id="{64849394-50C3-49E9-B191-EC72D3CED38C}"/>
              </a:ext>
            </a:extLst>
          </p:cNvPr>
          <p:cNvSpPr txBox="1">
            <a:spLocks/>
          </p:cNvSpPr>
          <p:nvPr/>
        </p:nvSpPr>
        <p:spPr>
          <a:xfrm>
            <a:off x="4864797" y="4797316"/>
            <a:ext cx="2448000" cy="147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bg2"/>
              </a:buClr>
              <a:buFont typeface="Wingdings 2" panose="05020102010507070707" pitchFamily="18" charset="2"/>
              <a:buChar char="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Wingdings 2" panose="05020102010507070707" pitchFamily="18" charset="2"/>
              <a:buChar char="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1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Wingdings 2" panose="05020102010507070707" pitchFamily="18" charset="2"/>
              <a:buChar char="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Mark OT Medium"/>
                <a:ea typeface="+mn-ea"/>
                <a:cs typeface="+mn-cs"/>
              </a:rPr>
              <a:t>1. August 2026</a:t>
            </a:r>
          </a:p>
          <a:p>
            <a:pPr marL="270000" marR="0" lvl="2" indent="-27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E8F11"/>
              </a:buClr>
              <a:buSzTx/>
              <a:buFont typeface="Wingdings 2" panose="05020102010507070707" pitchFamily="18" charset="2"/>
              <a:buChar char=""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BW DIN Pro"/>
                <a:ea typeface="+mn-ea"/>
                <a:cs typeface="+mn-cs"/>
              </a:rPr>
              <a:t>2. Konsultation der notwendigen AP-I Anwendungsfälle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BW DIN Pro"/>
                <a:ea typeface="+mn-ea"/>
                <a:cs typeface="+mn-cs"/>
                <a:sym typeface="Wingdings" panose="05000000000000000000" pitchFamily="2" charset="2"/>
              </a:rPr>
              <a:t> Ziel: Piloterfahrung einbringen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nBW DIN Pro"/>
              <a:ea typeface="+mn-ea"/>
              <a:cs typeface="+mn-cs"/>
            </a:endParaRPr>
          </a:p>
        </p:txBody>
      </p:sp>
      <p:sp>
        <p:nvSpPr>
          <p:cNvPr id="72" name="Textplatzhalter 2">
            <a:extLst>
              <a:ext uri="{FF2B5EF4-FFF2-40B4-BE49-F238E27FC236}">
                <a16:creationId xmlns:a16="http://schemas.microsoft.com/office/drawing/2014/main" id="{7860A263-051E-4E5B-83EF-00628D74B8F8}"/>
              </a:ext>
            </a:extLst>
          </p:cNvPr>
          <p:cNvSpPr txBox="1">
            <a:spLocks/>
          </p:cNvSpPr>
          <p:nvPr/>
        </p:nvSpPr>
        <p:spPr>
          <a:xfrm>
            <a:off x="8962185" y="4797316"/>
            <a:ext cx="2448000" cy="147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bg2"/>
              </a:buClr>
              <a:buFont typeface="Wingdings 2" panose="05020102010507070707" pitchFamily="18" charset="2"/>
              <a:buChar char="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Wingdings 2" panose="05020102010507070707" pitchFamily="18" charset="2"/>
              <a:buChar char="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1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Wingdings 2" panose="05020102010507070707" pitchFamily="18" charset="2"/>
              <a:buChar char="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Mark OT Medium"/>
                <a:ea typeface="+mn-ea"/>
                <a:cs typeface="+mn-cs"/>
              </a:rPr>
              <a:t>1. Oktober 2028</a:t>
            </a:r>
          </a:p>
          <a:p>
            <a:pPr marL="270000" marR="0" lvl="2" indent="-27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E8F11"/>
              </a:buClr>
              <a:buSzTx/>
              <a:buFont typeface="Wingdings 2" panose="05020102010507070707" pitchFamily="18" charset="2"/>
              <a:buChar char=""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BW DIN Pro"/>
                <a:ea typeface="+mn-ea"/>
                <a:cs typeface="+mn-cs"/>
              </a:rPr>
              <a:t>Parallelbetrieb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BW DIN Pro"/>
                <a:ea typeface="+mn-ea"/>
                <a:cs typeface="+mn-cs"/>
              </a:rPr>
              <a:t>MaBiS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BW DIN Pro"/>
                <a:ea typeface="+mn-ea"/>
                <a:cs typeface="+mn-cs"/>
              </a:rPr>
              <a:t>-Hub einleiten</a:t>
            </a:r>
          </a:p>
        </p:txBody>
      </p:sp>
      <p:sp>
        <p:nvSpPr>
          <p:cNvPr id="75" name="Textplatzhalter 2">
            <a:extLst>
              <a:ext uri="{FF2B5EF4-FFF2-40B4-BE49-F238E27FC236}">
                <a16:creationId xmlns:a16="http://schemas.microsoft.com/office/drawing/2014/main" id="{3FACEDF8-96D7-414C-993D-FC94E0F43D60}"/>
              </a:ext>
            </a:extLst>
          </p:cNvPr>
          <p:cNvSpPr txBox="1">
            <a:spLocks/>
          </p:cNvSpPr>
          <p:nvPr/>
        </p:nvSpPr>
        <p:spPr>
          <a:xfrm>
            <a:off x="1145762" y="1844824"/>
            <a:ext cx="2448000" cy="1476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bg2"/>
              </a:buClr>
              <a:buFont typeface="Wingdings 2" panose="05020102010507070707" pitchFamily="18" charset="2"/>
              <a:buChar char="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Wingdings 2" panose="05020102010507070707" pitchFamily="18" charset="2"/>
              <a:buChar char="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1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Wingdings 2" panose="05020102010507070707" pitchFamily="18" charset="2"/>
              <a:buChar char="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Mark OT Medium"/>
                <a:ea typeface="+mn-ea"/>
                <a:cs typeface="+mn-cs"/>
              </a:rPr>
              <a:t>1. August 2025</a:t>
            </a:r>
          </a:p>
          <a:p>
            <a:pPr marL="270000" marR="0" lvl="2" indent="-27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E8F11"/>
              </a:buClr>
              <a:buSzTx/>
              <a:buFont typeface="Wingdings 2" panose="05020102010507070707" pitchFamily="18" charset="2"/>
              <a:buChar char=""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BW DIN Pro"/>
                <a:ea typeface="+mn-ea"/>
                <a:cs typeface="+mn-cs"/>
              </a:rPr>
              <a:t>1. Konsultation der notwendigen API- Anwendungsfälle</a:t>
            </a:r>
          </a:p>
        </p:txBody>
      </p:sp>
      <p:sp>
        <p:nvSpPr>
          <p:cNvPr id="76" name="Textplatzhalter 2">
            <a:extLst>
              <a:ext uri="{FF2B5EF4-FFF2-40B4-BE49-F238E27FC236}">
                <a16:creationId xmlns:a16="http://schemas.microsoft.com/office/drawing/2014/main" id="{6E0DD9AB-E14A-49D2-9FC3-B515A1056A25}"/>
              </a:ext>
            </a:extLst>
          </p:cNvPr>
          <p:cNvSpPr txBox="1">
            <a:spLocks/>
          </p:cNvSpPr>
          <p:nvPr/>
        </p:nvSpPr>
        <p:spPr>
          <a:xfrm>
            <a:off x="5239245" y="1844824"/>
            <a:ext cx="2448000" cy="1476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bg2"/>
              </a:buClr>
              <a:buFont typeface="Wingdings 2" panose="05020102010507070707" pitchFamily="18" charset="2"/>
              <a:buChar char="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Wingdings 2" panose="05020102010507070707" pitchFamily="18" charset="2"/>
              <a:buChar char="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1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Wingdings 2" panose="05020102010507070707" pitchFamily="18" charset="2"/>
              <a:buChar char="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Mark OT Medium"/>
                <a:ea typeface="+mn-ea"/>
                <a:cs typeface="+mn-cs"/>
              </a:rPr>
              <a:t>1. Oktober 2027 </a:t>
            </a:r>
          </a:p>
          <a:p>
            <a:pPr marL="270000" marR="0" lvl="2" indent="-27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E8F11"/>
              </a:buClr>
              <a:buSzTx/>
              <a:buFont typeface="Wingdings 2" panose="05020102010507070707" pitchFamily="18" charset="2"/>
              <a:buChar char=""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BW DIN Pro"/>
                <a:ea typeface="+mn-ea"/>
                <a:cs typeface="+mn-cs"/>
              </a:rPr>
              <a:t>Umstellung der GPKE /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BW DIN Pro"/>
                <a:ea typeface="+mn-ea"/>
                <a:cs typeface="+mn-cs"/>
              </a:rPr>
              <a:t>WiM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BW DIN Pro"/>
                <a:ea typeface="+mn-ea"/>
                <a:cs typeface="+mn-cs"/>
              </a:rPr>
              <a:t> /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BW DIN Pro"/>
                <a:ea typeface="+mn-ea"/>
                <a:cs typeface="+mn-cs"/>
              </a:rPr>
              <a:t>MaBiS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BW DIN Pro"/>
                <a:ea typeface="+mn-ea"/>
                <a:cs typeface="+mn-cs"/>
              </a:rPr>
              <a:t> Anwendungsfälle von EDIFACT auf API </a:t>
            </a:r>
          </a:p>
          <a:p>
            <a:pPr marL="270000" marR="0" lvl="2" indent="-27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E8F11"/>
              </a:buClr>
              <a:buSzTx/>
              <a:buFont typeface="Wingdings 2" panose="05020102010507070707" pitchFamily="18" charset="2"/>
              <a:buChar char=""/>
              <a:tabLst/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nBW DIN Pro"/>
              <a:ea typeface="+mn-ea"/>
              <a:cs typeface="+mn-cs"/>
            </a:endParaRPr>
          </a:p>
        </p:txBody>
      </p:sp>
      <p:sp>
        <p:nvSpPr>
          <p:cNvPr id="77" name="Textplatzhalter 2">
            <a:extLst>
              <a:ext uri="{FF2B5EF4-FFF2-40B4-BE49-F238E27FC236}">
                <a16:creationId xmlns:a16="http://schemas.microsoft.com/office/drawing/2014/main" id="{D1A54744-CC8E-4A72-ABE9-4C7C129C84B5}"/>
              </a:ext>
            </a:extLst>
          </p:cNvPr>
          <p:cNvSpPr txBox="1">
            <a:spLocks/>
          </p:cNvSpPr>
          <p:nvPr/>
        </p:nvSpPr>
        <p:spPr>
          <a:xfrm>
            <a:off x="9336632" y="1844824"/>
            <a:ext cx="2448000" cy="1476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bg2"/>
              </a:buClr>
              <a:buFont typeface="Wingdings 2" panose="05020102010507070707" pitchFamily="18" charset="2"/>
              <a:buChar char="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Wingdings 2" panose="05020102010507070707" pitchFamily="18" charset="2"/>
              <a:buChar char="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1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Wingdings 2" panose="05020102010507070707" pitchFamily="18" charset="2"/>
              <a:buChar char="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Mark OT Medium"/>
                <a:ea typeface="+mn-ea"/>
                <a:cs typeface="+mn-cs"/>
              </a:rPr>
              <a:t>1. Oktober 2029</a:t>
            </a:r>
          </a:p>
          <a:p>
            <a:pPr marL="270000" marR="0" lvl="2" indent="-27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E8F11"/>
              </a:buClr>
              <a:buSzTx/>
              <a:buFont typeface="Wingdings 2" panose="05020102010507070707" pitchFamily="18" charset="2"/>
              <a:buChar char=""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BW DIN Pro"/>
                <a:ea typeface="+mn-ea"/>
                <a:cs typeface="+mn-cs"/>
              </a:rPr>
              <a:t>Umstellung auf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BW DIN Pro"/>
                <a:ea typeface="+mn-ea"/>
                <a:cs typeface="+mn-cs"/>
              </a:rPr>
              <a:t>MaBiS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BW DIN Pro"/>
                <a:ea typeface="+mn-ea"/>
                <a:cs typeface="+mn-cs"/>
              </a:rPr>
              <a:t>-Hub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DB45D5F5-5A7D-440B-AA80-0D1CFD9F0E33}"/>
              </a:ext>
            </a:extLst>
          </p:cNvPr>
          <p:cNvSpPr/>
          <p:nvPr/>
        </p:nvSpPr>
        <p:spPr>
          <a:xfrm>
            <a:off x="587387" y="3753036"/>
            <a:ext cx="432000" cy="6668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EnBW DIN Pro"/>
                <a:ea typeface="+mn-ea"/>
                <a:cs typeface="+mn-cs"/>
              </a:rPr>
              <a:t>1</a:t>
            </a: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79F6ECBD-A3D0-46C8-B947-AC602C591AB9}"/>
              </a:ext>
            </a:extLst>
          </p:cNvPr>
          <p:cNvSpPr/>
          <p:nvPr/>
        </p:nvSpPr>
        <p:spPr>
          <a:xfrm>
            <a:off x="2636081" y="3753036"/>
            <a:ext cx="432000" cy="6668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EnBW DIN Pro"/>
                <a:ea typeface="+mn-ea"/>
                <a:cs typeface="+mn-cs"/>
              </a:rPr>
              <a:t>2</a:t>
            </a: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47A3D667-18D3-4D23-9E40-F43121D79778}"/>
              </a:ext>
            </a:extLst>
          </p:cNvPr>
          <p:cNvSpPr/>
          <p:nvPr/>
        </p:nvSpPr>
        <p:spPr>
          <a:xfrm>
            <a:off x="4684775" y="3753036"/>
            <a:ext cx="432000" cy="6668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EnBW DIN Pro"/>
                <a:ea typeface="+mn-ea"/>
                <a:cs typeface="+mn-cs"/>
              </a:rPr>
              <a:t>3</a:t>
            </a: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BBFF23DC-42EA-4401-9518-39A81630B253}"/>
              </a:ext>
            </a:extLst>
          </p:cNvPr>
          <p:cNvSpPr/>
          <p:nvPr/>
        </p:nvSpPr>
        <p:spPr>
          <a:xfrm>
            <a:off x="6733469" y="3753036"/>
            <a:ext cx="432000" cy="6668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EnBW DIN Pro"/>
                <a:ea typeface="+mn-ea"/>
                <a:cs typeface="+mn-cs"/>
              </a:rPr>
              <a:t>4</a:t>
            </a: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A3BB3F06-875B-4E8A-82C7-459336467BEE}"/>
              </a:ext>
            </a:extLst>
          </p:cNvPr>
          <p:cNvSpPr/>
          <p:nvPr/>
        </p:nvSpPr>
        <p:spPr>
          <a:xfrm>
            <a:off x="8782163" y="3753036"/>
            <a:ext cx="432000" cy="6668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EnBW DIN Pro"/>
                <a:ea typeface="+mn-ea"/>
                <a:cs typeface="+mn-cs"/>
              </a:rPr>
              <a:t>5</a:t>
            </a: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4FD7F4C4-184F-4618-A2DD-39AD8F419A65}"/>
              </a:ext>
            </a:extLst>
          </p:cNvPr>
          <p:cNvSpPr/>
          <p:nvPr/>
        </p:nvSpPr>
        <p:spPr>
          <a:xfrm>
            <a:off x="10830856" y="3753036"/>
            <a:ext cx="432000" cy="6668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EnBW DIN Pro"/>
                <a:ea typeface="+mn-ea"/>
                <a:cs typeface="+mn-cs"/>
              </a:rPr>
              <a:t>6</a:t>
            </a:r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DD0290E2-5CCA-55D6-8AF5-EA0C4A793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113" y="188640"/>
            <a:ext cx="10117137" cy="503845"/>
          </a:xfrm>
        </p:spPr>
        <p:txBody>
          <a:bodyPr/>
          <a:lstStyle/>
          <a:p>
            <a:r>
              <a:rPr lang="de-DE" dirty="0"/>
              <a:t>API ersetzt zunehmend EDIFACT 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776D72C-62CB-75F8-92A6-A83843063B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36527" y="730126"/>
            <a:ext cx="698400" cy="69840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8FA424A2-AAE6-D48C-526D-07AA00567021}"/>
              </a:ext>
            </a:extLst>
          </p:cNvPr>
          <p:cNvSpPr txBox="1"/>
          <p:nvPr/>
        </p:nvSpPr>
        <p:spPr>
          <a:xfrm>
            <a:off x="2498868" y="966861"/>
            <a:ext cx="777359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</a:rPr>
              <a:t>Wenn API, dann Stabil vor der HUB-Einführung</a:t>
            </a:r>
          </a:p>
        </p:txBody>
      </p:sp>
    </p:spTree>
    <p:extLst>
      <p:ext uri="{BB962C8B-B14F-4D97-AF65-F5344CB8AC3E}">
        <p14:creationId xmlns:p14="http://schemas.microsoft.com/office/powerpoint/2010/main" val="3436952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5B5E627B-96EC-4512-BE7B-5995CC3D7C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2204864"/>
            <a:ext cx="10728572" cy="1784282"/>
          </a:xfrm>
        </p:spPr>
        <p:txBody>
          <a:bodyPr/>
          <a:lstStyle/>
          <a:p>
            <a:r>
              <a:rPr lang="de-DE" sz="3600" dirty="0"/>
              <a:t>Komplexität der Berechnungsformel für Werte der Marktlokation steigt</a:t>
            </a:r>
            <a:endParaRPr lang="de-DE" sz="3600" dirty="0">
              <a:solidFill>
                <a:schemeClr val="tx1"/>
              </a:solidFill>
            </a:endParaRP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28100A8E-BE36-43AB-8BAA-FDFD1E60E0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Michael Stegmüller</a:t>
            </a:r>
            <a:br>
              <a:rPr lang="de-DE" dirty="0"/>
            </a:br>
            <a:r>
              <a:rPr lang="de-DE" dirty="0"/>
              <a:t>5. November 2024, Karlsruhe</a:t>
            </a:r>
          </a:p>
        </p:txBody>
      </p:sp>
    </p:spTree>
    <p:extLst>
      <p:ext uri="{BB962C8B-B14F-4D97-AF65-F5344CB8AC3E}">
        <p14:creationId xmlns:p14="http://schemas.microsoft.com/office/powerpoint/2010/main" val="51925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rafik 27">
            <a:extLst>
              <a:ext uri="{FF2B5EF4-FFF2-40B4-BE49-F238E27FC236}">
                <a16:creationId xmlns:a16="http://schemas.microsoft.com/office/drawing/2014/main" id="{E961FC8F-F2D2-6D60-8169-4BA2B1AD60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3521975" y="4568910"/>
            <a:ext cx="2160000" cy="2160000"/>
          </a:xfrm>
          <a:prstGeom prst="rect">
            <a:avLst/>
          </a:prstGeom>
        </p:spPr>
      </p:pic>
      <p:sp>
        <p:nvSpPr>
          <p:cNvPr id="31" name="Rechteck 30">
            <a:extLst>
              <a:ext uri="{FF2B5EF4-FFF2-40B4-BE49-F238E27FC236}">
                <a16:creationId xmlns:a16="http://schemas.microsoft.com/office/drawing/2014/main" id="{AD4BD14A-5174-BD6A-0DF8-57EBC355673C}"/>
              </a:ext>
            </a:extLst>
          </p:cNvPr>
          <p:cNvSpPr/>
          <p:nvPr/>
        </p:nvSpPr>
        <p:spPr>
          <a:xfrm>
            <a:off x="4439816" y="4279932"/>
            <a:ext cx="1884712" cy="24075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F0B0CE7-F91D-AE9D-5330-64A190683BDF}"/>
              </a:ext>
            </a:extLst>
          </p:cNvPr>
          <p:cNvSpPr txBox="1"/>
          <p:nvPr/>
        </p:nvSpPr>
        <p:spPr>
          <a:xfrm>
            <a:off x="8976320" y="4581128"/>
            <a:ext cx="3096344" cy="1477328"/>
          </a:xfrm>
          <a:prstGeom prst="rect">
            <a:avLst/>
          </a:prstGeom>
          <a:noFill/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lvl="1"/>
            <a:r>
              <a:rPr lang="de-DE" dirty="0">
                <a:solidFill>
                  <a:srgbClr val="002060"/>
                </a:solidFill>
              </a:rPr>
              <a:t>Errechnet auf Basis der Werte vom MSB und der Berechnungsformel vom NB die Werte der Marktlokation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C946097-B341-13E7-E482-C8BABB081816}"/>
              </a:ext>
            </a:extLst>
          </p:cNvPr>
          <p:cNvSpPr/>
          <p:nvPr/>
        </p:nvSpPr>
        <p:spPr>
          <a:xfrm>
            <a:off x="7414088" y="4155215"/>
            <a:ext cx="1884712" cy="24075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EFB756CC-74DA-122F-42CE-2E46E072C38A}"/>
              </a:ext>
            </a:extLst>
          </p:cNvPr>
          <p:cNvSpPr txBox="1"/>
          <p:nvPr/>
        </p:nvSpPr>
        <p:spPr>
          <a:xfrm>
            <a:off x="8976320" y="1670936"/>
            <a:ext cx="3096344" cy="1477328"/>
          </a:xfrm>
          <a:prstGeom prst="rect">
            <a:avLst/>
          </a:prstGeom>
          <a:noFill/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lvl="1"/>
            <a:r>
              <a:rPr lang="de-DE" dirty="0">
                <a:solidFill>
                  <a:srgbClr val="002060"/>
                </a:solidFill>
              </a:rPr>
              <a:t>Erhält die vom Messwerte-HUB aufbereiteten und plausibilisierten Werte je Marktlokationen  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01DA74DB-5608-2E15-ABAE-426F80B48EE8}"/>
              </a:ext>
            </a:extLst>
          </p:cNvPr>
          <p:cNvSpPr/>
          <p:nvPr/>
        </p:nvSpPr>
        <p:spPr>
          <a:xfrm>
            <a:off x="7451648" y="1415012"/>
            <a:ext cx="1884712" cy="24075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pic>
        <p:nvPicPr>
          <p:cNvPr id="81" name="Grafik 80">
            <a:extLst>
              <a:ext uri="{FF2B5EF4-FFF2-40B4-BE49-F238E27FC236}">
                <a16:creationId xmlns:a16="http://schemas.microsoft.com/office/drawing/2014/main" id="{CC949E69-782D-130F-BE2B-FF1F3761B4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47328" y="1772816"/>
            <a:ext cx="2160000" cy="2160000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753CA66E-C625-46AE-97A9-C43F8FE46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113" y="188640"/>
            <a:ext cx="10117137" cy="503845"/>
          </a:xfrm>
        </p:spPr>
        <p:txBody>
          <a:bodyPr/>
          <a:lstStyle/>
          <a:p>
            <a:r>
              <a:rPr lang="de-DE" dirty="0"/>
              <a:t>Komplexität der Berechnungsformel für Werte der Marktlokation steigt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sz="2000" dirty="0">
                <a:sym typeface="Wingdings" panose="05000000000000000000" pitchFamily="2" charset="2"/>
              </a:rPr>
              <a:t>NB liegen zukünftig die Lastgänge zur Überprüfung nicht mehr vor!</a:t>
            </a:r>
            <a:endParaRPr lang="de-DE" dirty="0"/>
          </a:p>
        </p:txBody>
      </p:sp>
      <p:sp>
        <p:nvSpPr>
          <p:cNvPr id="25" name="Fußzeilenplatzhalter 5">
            <a:extLst>
              <a:ext uri="{FF2B5EF4-FFF2-40B4-BE49-F238E27FC236}">
                <a16:creationId xmlns:a16="http://schemas.microsoft.com/office/drawing/2014/main" id="{FE8F0D50-830D-407C-BEFB-B9680A65C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de-DE" noProof="0"/>
              <a:t>Anlage Zur EnBW und NetzeBW Stellungnahme I Michael Stegmüller I 12.11.2024</a:t>
            </a:r>
            <a:endParaRPr lang="de-DE" noProof="0" dirty="0"/>
          </a:p>
        </p:txBody>
      </p:sp>
      <p:sp>
        <p:nvSpPr>
          <p:cNvPr id="22" name="Foliennummernplatzhalter 6">
            <a:extLst>
              <a:ext uri="{FF2B5EF4-FFF2-40B4-BE49-F238E27FC236}">
                <a16:creationId xmlns:a16="http://schemas.microsoft.com/office/drawing/2014/main" id="{82182BAA-634C-4608-9079-C9BDE310E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BFC357-94BC-44C8-B600-C5D15BBAA3CF}" type="slidenum">
              <a:rPr lang="de-DE" noProof="0" smtClean="0"/>
              <a:pPr lvl="0"/>
              <a:t>15</a:t>
            </a:fld>
            <a:endParaRPr lang="de-DE" noProof="0" dirty="0"/>
          </a:p>
        </p:txBody>
      </p:sp>
      <p:pic>
        <p:nvPicPr>
          <p:cNvPr id="75" name="Grafik 74">
            <a:extLst>
              <a:ext uri="{FF2B5EF4-FFF2-40B4-BE49-F238E27FC236}">
                <a16:creationId xmlns:a16="http://schemas.microsoft.com/office/drawing/2014/main" id="{6D1A3CCC-8C1D-8EAE-4139-44AFD8668E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05489" y="1033106"/>
            <a:ext cx="698400" cy="698400"/>
          </a:xfrm>
          <a:prstGeom prst="rect">
            <a:avLst/>
          </a:prstGeom>
        </p:spPr>
      </p:pic>
      <p:sp>
        <p:nvSpPr>
          <p:cNvPr id="76" name="Textfeld 75">
            <a:extLst>
              <a:ext uri="{FF2B5EF4-FFF2-40B4-BE49-F238E27FC236}">
                <a16:creationId xmlns:a16="http://schemas.microsoft.com/office/drawing/2014/main" id="{69093D87-A9C1-5EA4-4C3C-6EE1290AC083}"/>
              </a:ext>
            </a:extLst>
          </p:cNvPr>
          <p:cNvSpPr txBox="1"/>
          <p:nvPr/>
        </p:nvSpPr>
        <p:spPr>
          <a:xfrm>
            <a:off x="4667830" y="1269841"/>
            <a:ext cx="33723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</a:rPr>
              <a:t>Idee: Messwerte-HUB</a:t>
            </a:r>
          </a:p>
        </p:txBody>
      </p:sp>
      <p:pic>
        <p:nvPicPr>
          <p:cNvPr id="77" name="Grafik 76">
            <a:extLst>
              <a:ext uri="{FF2B5EF4-FFF2-40B4-BE49-F238E27FC236}">
                <a16:creationId xmlns:a16="http://schemas.microsoft.com/office/drawing/2014/main" id="{A082F2D9-7C59-B4B7-6C28-5C3DD81596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248128" y="1233504"/>
            <a:ext cx="2159403" cy="2159403"/>
          </a:xfrm>
          <a:prstGeom prst="rect">
            <a:avLst/>
          </a:prstGeom>
        </p:spPr>
      </p:pic>
      <p:sp>
        <p:nvSpPr>
          <p:cNvPr id="78" name="Textfeld 77">
            <a:extLst>
              <a:ext uri="{FF2B5EF4-FFF2-40B4-BE49-F238E27FC236}">
                <a16:creationId xmlns:a16="http://schemas.microsoft.com/office/drawing/2014/main" id="{77D0A4E5-D9D4-5C54-6DFF-5F5A8DF40281}"/>
              </a:ext>
            </a:extLst>
          </p:cNvPr>
          <p:cNvSpPr txBox="1"/>
          <p:nvPr/>
        </p:nvSpPr>
        <p:spPr>
          <a:xfrm>
            <a:off x="7438090" y="3197810"/>
            <a:ext cx="20391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 err="1">
                <a:solidFill>
                  <a:srgbClr val="002060"/>
                </a:solidFill>
              </a:rPr>
              <a:t>MaBiS</a:t>
            </a:r>
            <a:r>
              <a:rPr lang="de-DE" sz="2400" b="1" dirty="0">
                <a:solidFill>
                  <a:srgbClr val="002060"/>
                </a:solidFill>
              </a:rPr>
              <a:t>-HUB</a:t>
            </a:r>
          </a:p>
        </p:txBody>
      </p:sp>
      <p:sp>
        <p:nvSpPr>
          <p:cNvPr id="79" name="Pfeil: nach rechts 78">
            <a:extLst>
              <a:ext uri="{FF2B5EF4-FFF2-40B4-BE49-F238E27FC236}">
                <a16:creationId xmlns:a16="http://schemas.microsoft.com/office/drawing/2014/main" id="{4A0273C6-2C2F-E31C-5699-14D4B67822B0}"/>
              </a:ext>
            </a:extLst>
          </p:cNvPr>
          <p:cNvSpPr/>
          <p:nvPr/>
        </p:nvSpPr>
        <p:spPr>
          <a:xfrm rot="2481406">
            <a:off x="3405921" y="2616189"/>
            <a:ext cx="978408" cy="113517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FB67981F-E488-F4A2-4A7D-9BF6E51B121A}"/>
              </a:ext>
            </a:extLst>
          </p:cNvPr>
          <p:cNvSpPr txBox="1"/>
          <p:nvPr/>
        </p:nvSpPr>
        <p:spPr>
          <a:xfrm>
            <a:off x="1019086" y="1700808"/>
            <a:ext cx="1944287" cy="1877437"/>
          </a:xfrm>
          <a:prstGeom prst="rect">
            <a:avLst/>
          </a:prstGeom>
          <a:solidFill>
            <a:schemeClr val="bg1"/>
          </a:solidFill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chemeClr val="bg2"/>
                </a:solidFill>
              </a:rPr>
              <a:t>Berechnungs-formel je Marktlokation</a:t>
            </a:r>
          </a:p>
          <a:p>
            <a:endParaRPr lang="de-DE" sz="2000" b="1" dirty="0">
              <a:solidFill>
                <a:schemeClr val="bg2"/>
              </a:solidFill>
            </a:endParaRPr>
          </a:p>
          <a:p>
            <a:endParaRPr lang="de-DE" sz="2000" b="1" dirty="0">
              <a:solidFill>
                <a:schemeClr val="bg2"/>
              </a:solidFill>
            </a:endParaRPr>
          </a:p>
          <a:p>
            <a:endParaRPr lang="de-DE" sz="1600" dirty="0">
              <a:solidFill>
                <a:schemeClr val="bg2"/>
              </a:solidFill>
            </a:endParaRP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5BC3952A-32FB-3D45-FD86-4FA4D1A48E74}"/>
              </a:ext>
            </a:extLst>
          </p:cNvPr>
          <p:cNvSpPr txBox="1"/>
          <p:nvPr/>
        </p:nvSpPr>
        <p:spPr>
          <a:xfrm>
            <a:off x="285607" y="3645780"/>
            <a:ext cx="7629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</a:rPr>
              <a:t>NB</a:t>
            </a:r>
          </a:p>
        </p:txBody>
      </p:sp>
      <p:pic>
        <p:nvPicPr>
          <p:cNvPr id="89" name="Grafik 88">
            <a:extLst>
              <a:ext uri="{FF2B5EF4-FFF2-40B4-BE49-F238E27FC236}">
                <a16:creationId xmlns:a16="http://schemas.microsoft.com/office/drawing/2014/main" id="{87341497-7581-23DC-6078-40DF26E95F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42673" y="4413592"/>
            <a:ext cx="2160000" cy="2160000"/>
          </a:xfrm>
          <a:prstGeom prst="rect">
            <a:avLst/>
          </a:prstGeom>
        </p:spPr>
      </p:pic>
      <p:sp>
        <p:nvSpPr>
          <p:cNvPr id="90" name="Textfeld 89">
            <a:extLst>
              <a:ext uri="{FF2B5EF4-FFF2-40B4-BE49-F238E27FC236}">
                <a16:creationId xmlns:a16="http://schemas.microsoft.com/office/drawing/2014/main" id="{89B82BA9-5510-B62A-4882-8762358F0299}"/>
              </a:ext>
            </a:extLst>
          </p:cNvPr>
          <p:cNvSpPr txBox="1"/>
          <p:nvPr/>
        </p:nvSpPr>
        <p:spPr>
          <a:xfrm>
            <a:off x="1014432" y="4341584"/>
            <a:ext cx="2092976" cy="1631216"/>
          </a:xfrm>
          <a:prstGeom prst="rect">
            <a:avLst/>
          </a:prstGeom>
          <a:solidFill>
            <a:schemeClr val="bg1"/>
          </a:solidFill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chemeClr val="bg2"/>
                </a:solidFill>
              </a:rPr>
              <a:t>Plausibilisierte Werte je Messlokation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02060"/>
                </a:solidFill>
              </a:rPr>
              <a:t>Zählerstände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02060"/>
                </a:solidFill>
              </a:rPr>
              <a:t>Lastgänge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C0FF744A-5887-BFA2-4743-612AE4F7F8FF}"/>
              </a:ext>
            </a:extLst>
          </p:cNvPr>
          <p:cNvSpPr txBox="1"/>
          <p:nvPr/>
        </p:nvSpPr>
        <p:spPr>
          <a:xfrm>
            <a:off x="165760" y="6286556"/>
            <a:ext cx="8351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</a:rPr>
              <a:t>MSB</a:t>
            </a:r>
          </a:p>
        </p:txBody>
      </p:sp>
      <p:sp>
        <p:nvSpPr>
          <p:cNvPr id="92" name="Pfeil: nach rechts 91">
            <a:extLst>
              <a:ext uri="{FF2B5EF4-FFF2-40B4-BE49-F238E27FC236}">
                <a16:creationId xmlns:a16="http://schemas.microsoft.com/office/drawing/2014/main" id="{78AFD76E-ECFD-6DBE-9EFB-262C0937F5EB}"/>
              </a:ext>
            </a:extLst>
          </p:cNvPr>
          <p:cNvSpPr/>
          <p:nvPr/>
        </p:nvSpPr>
        <p:spPr>
          <a:xfrm rot="19147116">
            <a:off x="3396986" y="3987423"/>
            <a:ext cx="968872" cy="113517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4E506EA0-04A5-5D87-B86D-1C2F4614BA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260119" y="4162140"/>
            <a:ext cx="2159403" cy="2159403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0615A4D7-AECF-0086-806D-2AFC9C5B55AC}"/>
              </a:ext>
            </a:extLst>
          </p:cNvPr>
          <p:cNvSpPr txBox="1"/>
          <p:nvPr/>
        </p:nvSpPr>
        <p:spPr>
          <a:xfrm>
            <a:off x="7173011" y="6135687"/>
            <a:ext cx="2569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</a:rPr>
              <a:t>Messwerte-HUB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A19B473-8B78-5232-7841-6231F835A7D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60243" y="2869414"/>
            <a:ext cx="2039177" cy="2039177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AD6140B-9F55-40DA-882C-9AE647FF19AC}"/>
              </a:ext>
            </a:extLst>
          </p:cNvPr>
          <p:cNvSpPr txBox="1"/>
          <p:nvPr/>
        </p:nvSpPr>
        <p:spPr>
          <a:xfrm>
            <a:off x="4176299" y="4629881"/>
            <a:ext cx="22797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2400" b="1" dirty="0">
                <a:solidFill>
                  <a:srgbClr val="002060"/>
                </a:solidFill>
              </a:rPr>
              <a:t>Mako-HUB</a:t>
            </a:r>
          </a:p>
        </p:txBody>
      </p:sp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0D326A31-E009-E793-6E04-D1FBCC29697E}"/>
              </a:ext>
            </a:extLst>
          </p:cNvPr>
          <p:cNvSpPr/>
          <p:nvPr/>
        </p:nvSpPr>
        <p:spPr>
          <a:xfrm rot="2587348">
            <a:off x="6442814" y="4186156"/>
            <a:ext cx="978408" cy="113517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058D0BED-45D6-7428-004E-3E0B4D1EC2BC}"/>
              </a:ext>
            </a:extLst>
          </p:cNvPr>
          <p:cNvSpPr/>
          <p:nvPr/>
        </p:nvSpPr>
        <p:spPr>
          <a:xfrm rot="13291521">
            <a:off x="6136575" y="3876754"/>
            <a:ext cx="978408" cy="113517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374BDEA2-FF2E-CD41-40A4-1C546EB003BF}"/>
              </a:ext>
            </a:extLst>
          </p:cNvPr>
          <p:cNvSpPr/>
          <p:nvPr/>
        </p:nvSpPr>
        <p:spPr>
          <a:xfrm rot="19313652">
            <a:off x="6452653" y="2245946"/>
            <a:ext cx="978408" cy="113517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499B8F9-5DC2-4070-C59F-707755AE0A0F}"/>
              </a:ext>
            </a:extLst>
          </p:cNvPr>
          <p:cNvGrpSpPr/>
          <p:nvPr/>
        </p:nvGrpSpPr>
        <p:grpSpPr>
          <a:xfrm>
            <a:off x="4527941" y="1898764"/>
            <a:ext cx="1785635" cy="1586665"/>
            <a:chOff x="8009280" y="152636"/>
            <a:chExt cx="1785635" cy="1586665"/>
          </a:xfrm>
        </p:grpSpPr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54DCC1CC-EC10-22C0-9532-644E47D37864}"/>
                </a:ext>
              </a:extLst>
            </p:cNvPr>
            <p:cNvGrpSpPr/>
            <p:nvPr/>
          </p:nvGrpSpPr>
          <p:grpSpPr>
            <a:xfrm>
              <a:off x="8009280" y="152636"/>
              <a:ext cx="1785635" cy="1586665"/>
              <a:chOff x="8009280" y="267816"/>
              <a:chExt cx="1785635" cy="1586665"/>
            </a:xfrm>
          </p:grpSpPr>
          <p:sp>
            <p:nvSpPr>
              <p:cNvPr id="16" name="Ellipse 15">
                <a:extLst>
                  <a:ext uri="{FF2B5EF4-FFF2-40B4-BE49-F238E27FC236}">
                    <a16:creationId xmlns:a16="http://schemas.microsoft.com/office/drawing/2014/main" id="{8C3CDD9F-F50D-3434-F65B-518CBD78BA65}"/>
                  </a:ext>
                </a:extLst>
              </p:cNvPr>
              <p:cNvSpPr/>
              <p:nvPr/>
            </p:nvSpPr>
            <p:spPr bwMode="gray">
              <a:xfrm rot="600000">
                <a:off x="9068655" y="267816"/>
                <a:ext cx="726260" cy="726260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Aft>
                    <a:spcPct val="0"/>
                  </a:spcAft>
                </a:pPr>
                <a:endParaRPr lang="de-DE" sz="1200" dirty="0">
                  <a:solidFill>
                    <a:schemeClr val="bg1"/>
                  </a:solidFill>
                  <a:latin typeface="EnBW DIN Pro Medium" panose="020B0604020101020102" pitchFamily="34" charset="0"/>
                  <a:cs typeface="EnBW DIN Pro Medium" panose="020B0604020101020102" pitchFamily="34" charset="0"/>
                </a:endParaRPr>
              </a:p>
            </p:txBody>
          </p:sp>
          <p:sp>
            <p:nvSpPr>
              <p:cNvPr id="17" name="Ellipse 16">
                <a:extLst>
                  <a:ext uri="{FF2B5EF4-FFF2-40B4-BE49-F238E27FC236}">
                    <a16:creationId xmlns:a16="http://schemas.microsoft.com/office/drawing/2014/main" id="{B602B4BF-92A5-4655-FAF8-BFD0BF54E7FF}"/>
                  </a:ext>
                </a:extLst>
              </p:cNvPr>
              <p:cNvSpPr/>
              <p:nvPr/>
            </p:nvSpPr>
            <p:spPr bwMode="gray">
              <a:xfrm rot="600000">
                <a:off x="8009280" y="392435"/>
                <a:ext cx="1462046" cy="1462046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Aft>
                    <a:spcPct val="0"/>
                  </a:spcAft>
                </a:pPr>
                <a:r>
                  <a:rPr lang="de-DE" sz="1100" dirty="0">
                    <a:solidFill>
                      <a:schemeClr val="bg1"/>
                    </a:solidFill>
                    <a:latin typeface="EnBW DIN Pro Medium" panose="020B0604020101020102" pitchFamily="34" charset="0"/>
                    <a:cs typeface="EnBW DIN Pro Medium" panose="020B0604020101020102" pitchFamily="34" charset="0"/>
                  </a:rPr>
                  <a:t>Ermöglicht , dass jeder Teilnehmer nur eine Kommunikationsbeziehung in den Markt benötigt </a:t>
                </a:r>
              </a:p>
            </p:txBody>
          </p:sp>
        </p:grpSp>
        <p:sp>
          <p:nvSpPr>
            <p:cNvPr id="15" name="Grafik 8">
              <a:extLst>
                <a:ext uri="{FF2B5EF4-FFF2-40B4-BE49-F238E27FC236}">
                  <a16:creationId xmlns:a16="http://schemas.microsoft.com/office/drawing/2014/main" id="{6D254A46-1DDE-4613-93EC-86ABB17D899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61791" y="245766"/>
              <a:ext cx="539988" cy="540000"/>
            </a:xfrm>
            <a:custGeom>
              <a:avLst/>
              <a:gdLst>
                <a:gd name="connsiteX0" fmla="*/ 2159889 w 4319873"/>
                <a:gd name="connsiteY0" fmla="*/ 0 h 4319968"/>
                <a:gd name="connsiteX1" fmla="*/ 0 w 4319873"/>
                <a:gd name="connsiteY1" fmla="*/ 2159984 h 4319968"/>
                <a:gd name="connsiteX2" fmla="*/ 144018 w 4319873"/>
                <a:gd name="connsiteY2" fmla="*/ 2951988 h 4319968"/>
                <a:gd name="connsiteX3" fmla="*/ 331184 w 4319873"/>
                <a:gd name="connsiteY3" fmla="*/ 3038380 h 4319968"/>
                <a:gd name="connsiteX4" fmla="*/ 417576 w 4319873"/>
                <a:gd name="connsiteY4" fmla="*/ 2851214 h 4319968"/>
                <a:gd name="connsiteX5" fmla="*/ 287941 w 4319873"/>
                <a:gd name="connsiteY5" fmla="*/ 2159984 h 4319968"/>
                <a:gd name="connsiteX6" fmla="*/ 2159794 w 4319873"/>
                <a:gd name="connsiteY6" fmla="*/ 288036 h 4319968"/>
                <a:gd name="connsiteX7" fmla="*/ 4031647 w 4319873"/>
                <a:gd name="connsiteY7" fmla="*/ 2159984 h 4319968"/>
                <a:gd name="connsiteX8" fmla="*/ 2159889 w 4319873"/>
                <a:gd name="connsiteY8" fmla="*/ 4031933 h 4319968"/>
                <a:gd name="connsiteX9" fmla="*/ 806387 w 4319873"/>
                <a:gd name="connsiteY9" fmla="*/ 3455956 h 4319968"/>
                <a:gd name="connsiteX10" fmla="*/ 604838 w 4319873"/>
                <a:gd name="connsiteY10" fmla="*/ 3455956 h 4319968"/>
                <a:gd name="connsiteX11" fmla="*/ 604838 w 4319873"/>
                <a:gd name="connsiteY11" fmla="*/ 3657600 h 4319968"/>
                <a:gd name="connsiteX12" fmla="*/ 2159984 w 4319873"/>
                <a:gd name="connsiteY12" fmla="*/ 4319969 h 4319968"/>
                <a:gd name="connsiteX13" fmla="*/ 4319873 w 4319873"/>
                <a:gd name="connsiteY13" fmla="*/ 2159984 h 4319968"/>
                <a:gd name="connsiteX14" fmla="*/ 2159889 w 4319873"/>
                <a:gd name="connsiteY14" fmla="*/ 0 h 4319968"/>
                <a:gd name="connsiteX15" fmla="*/ 2158365 w 4319873"/>
                <a:gd name="connsiteY15" fmla="*/ 2688622 h 4319968"/>
                <a:gd name="connsiteX16" fmla="*/ 2348865 w 4319873"/>
                <a:gd name="connsiteY16" fmla="*/ 2498122 h 4319968"/>
                <a:gd name="connsiteX17" fmla="*/ 2348865 w 4319873"/>
                <a:gd name="connsiteY17" fmla="*/ 1163288 h 4319968"/>
                <a:gd name="connsiteX18" fmla="*/ 2158365 w 4319873"/>
                <a:gd name="connsiteY18" fmla="*/ 972788 h 4319968"/>
                <a:gd name="connsiteX19" fmla="*/ 1967865 w 4319873"/>
                <a:gd name="connsiteY19" fmla="*/ 1163288 h 4319968"/>
                <a:gd name="connsiteX20" fmla="*/ 1967865 w 4319873"/>
                <a:gd name="connsiteY20" fmla="*/ 2498122 h 4319968"/>
                <a:gd name="connsiteX21" fmla="*/ 2158365 w 4319873"/>
                <a:gd name="connsiteY21" fmla="*/ 2688622 h 4319968"/>
                <a:gd name="connsiteX22" fmla="*/ 2159127 w 4319873"/>
                <a:gd name="connsiteY22" fmla="*/ 3431572 h 4319968"/>
                <a:gd name="connsiteX23" fmla="*/ 2378202 w 4319873"/>
                <a:gd name="connsiteY23" fmla="*/ 3212497 h 4319968"/>
                <a:gd name="connsiteX24" fmla="*/ 2159127 w 4319873"/>
                <a:gd name="connsiteY24" fmla="*/ 2993422 h 4319968"/>
                <a:gd name="connsiteX25" fmla="*/ 1940052 w 4319873"/>
                <a:gd name="connsiteY25" fmla="*/ 3212497 h 4319968"/>
                <a:gd name="connsiteX26" fmla="*/ 2159127 w 4319873"/>
                <a:gd name="connsiteY26" fmla="*/ 3431572 h 431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319873" h="4319968">
                  <a:moveTo>
                    <a:pt x="2159889" y="0"/>
                  </a:moveTo>
                  <a:cubicBezTo>
                    <a:pt x="964787" y="0"/>
                    <a:pt x="0" y="964787"/>
                    <a:pt x="0" y="2159984"/>
                  </a:cubicBezTo>
                  <a:cubicBezTo>
                    <a:pt x="0" y="2433542"/>
                    <a:pt x="57626" y="2707196"/>
                    <a:pt x="144018" y="2951988"/>
                  </a:cubicBezTo>
                  <a:cubicBezTo>
                    <a:pt x="172784" y="3038380"/>
                    <a:pt x="259175" y="3067145"/>
                    <a:pt x="331184" y="3038380"/>
                  </a:cubicBezTo>
                  <a:cubicBezTo>
                    <a:pt x="417576" y="3009614"/>
                    <a:pt x="446342" y="2923223"/>
                    <a:pt x="417576" y="2851214"/>
                  </a:cubicBezTo>
                  <a:cubicBezTo>
                    <a:pt x="331184" y="2635187"/>
                    <a:pt x="287941" y="2404777"/>
                    <a:pt x="287941" y="2159984"/>
                  </a:cubicBezTo>
                  <a:cubicBezTo>
                    <a:pt x="287941" y="1123188"/>
                    <a:pt x="1123093" y="288036"/>
                    <a:pt x="2159794" y="288036"/>
                  </a:cubicBezTo>
                  <a:cubicBezTo>
                    <a:pt x="3196495" y="288036"/>
                    <a:pt x="4031647" y="1123188"/>
                    <a:pt x="4031647" y="2159984"/>
                  </a:cubicBezTo>
                  <a:cubicBezTo>
                    <a:pt x="4031647" y="3196781"/>
                    <a:pt x="3196590" y="4031933"/>
                    <a:pt x="2159889" y="4031933"/>
                  </a:cubicBezTo>
                  <a:cubicBezTo>
                    <a:pt x="1655921" y="4031933"/>
                    <a:pt x="1151954" y="3815906"/>
                    <a:pt x="806387" y="3455956"/>
                  </a:cubicBezTo>
                  <a:cubicBezTo>
                    <a:pt x="748760" y="3398330"/>
                    <a:pt x="662369" y="3398330"/>
                    <a:pt x="604838" y="3455956"/>
                  </a:cubicBezTo>
                  <a:cubicBezTo>
                    <a:pt x="547211" y="3513582"/>
                    <a:pt x="547211" y="3599974"/>
                    <a:pt x="604838" y="3657600"/>
                  </a:cubicBezTo>
                  <a:cubicBezTo>
                    <a:pt x="1008031" y="4075176"/>
                    <a:pt x="1569625" y="4319969"/>
                    <a:pt x="2159984" y="4319969"/>
                  </a:cubicBezTo>
                  <a:cubicBezTo>
                    <a:pt x="3355086" y="4319969"/>
                    <a:pt x="4319873" y="3355181"/>
                    <a:pt x="4319873" y="2159984"/>
                  </a:cubicBezTo>
                  <a:cubicBezTo>
                    <a:pt x="4319873" y="964787"/>
                    <a:pt x="3354991" y="0"/>
                    <a:pt x="2159889" y="0"/>
                  </a:cubicBezTo>
                  <a:close/>
                  <a:moveTo>
                    <a:pt x="2158365" y="2688622"/>
                  </a:moveTo>
                  <a:cubicBezTo>
                    <a:pt x="2263616" y="2688622"/>
                    <a:pt x="2348865" y="2603373"/>
                    <a:pt x="2348865" y="2498122"/>
                  </a:cubicBezTo>
                  <a:lnTo>
                    <a:pt x="2348865" y="1163288"/>
                  </a:lnTo>
                  <a:cubicBezTo>
                    <a:pt x="2348865" y="1058037"/>
                    <a:pt x="2263616" y="972788"/>
                    <a:pt x="2158365" y="972788"/>
                  </a:cubicBezTo>
                  <a:cubicBezTo>
                    <a:pt x="2053114" y="972788"/>
                    <a:pt x="1967865" y="1058037"/>
                    <a:pt x="1967865" y="1163288"/>
                  </a:cubicBezTo>
                  <a:lnTo>
                    <a:pt x="1967865" y="2498122"/>
                  </a:lnTo>
                  <a:cubicBezTo>
                    <a:pt x="1967865" y="2603278"/>
                    <a:pt x="2053114" y="2688622"/>
                    <a:pt x="2158365" y="2688622"/>
                  </a:cubicBezTo>
                  <a:close/>
                  <a:moveTo>
                    <a:pt x="2159127" y="3431572"/>
                  </a:moveTo>
                  <a:cubicBezTo>
                    <a:pt x="2279904" y="3431572"/>
                    <a:pt x="2378202" y="3333274"/>
                    <a:pt x="2378202" y="3212497"/>
                  </a:cubicBezTo>
                  <a:cubicBezTo>
                    <a:pt x="2378202" y="3091720"/>
                    <a:pt x="2279904" y="2993422"/>
                    <a:pt x="2159127" y="2993422"/>
                  </a:cubicBezTo>
                  <a:cubicBezTo>
                    <a:pt x="2038350" y="2993422"/>
                    <a:pt x="1940052" y="3091720"/>
                    <a:pt x="1940052" y="3212497"/>
                  </a:cubicBezTo>
                  <a:cubicBezTo>
                    <a:pt x="1940052" y="3333274"/>
                    <a:pt x="2038255" y="3431572"/>
                    <a:pt x="2159127" y="3431572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4643B86F-0675-5BAF-0DD4-9934F794A1AE}"/>
              </a:ext>
            </a:extLst>
          </p:cNvPr>
          <p:cNvGrpSpPr/>
          <p:nvPr/>
        </p:nvGrpSpPr>
        <p:grpSpPr>
          <a:xfrm>
            <a:off x="9999256" y="3095669"/>
            <a:ext cx="1785635" cy="1586665"/>
            <a:chOff x="8009280" y="152636"/>
            <a:chExt cx="1785635" cy="1586665"/>
          </a:xfrm>
        </p:grpSpPr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6EF35CAE-A8AC-9623-2CCE-49D86AED902C}"/>
                </a:ext>
              </a:extLst>
            </p:cNvPr>
            <p:cNvGrpSpPr/>
            <p:nvPr/>
          </p:nvGrpSpPr>
          <p:grpSpPr>
            <a:xfrm>
              <a:off x="8009280" y="152636"/>
              <a:ext cx="1785635" cy="1586665"/>
              <a:chOff x="8009280" y="267816"/>
              <a:chExt cx="1785635" cy="1586665"/>
            </a:xfrm>
          </p:grpSpPr>
          <p:sp>
            <p:nvSpPr>
              <p:cNvPr id="26" name="Ellipse 25">
                <a:extLst>
                  <a:ext uri="{FF2B5EF4-FFF2-40B4-BE49-F238E27FC236}">
                    <a16:creationId xmlns:a16="http://schemas.microsoft.com/office/drawing/2014/main" id="{941C0587-5AC7-87E6-84B7-02AE09F97D61}"/>
                  </a:ext>
                </a:extLst>
              </p:cNvPr>
              <p:cNvSpPr/>
              <p:nvPr/>
            </p:nvSpPr>
            <p:spPr bwMode="gray">
              <a:xfrm rot="600000">
                <a:off x="9068655" y="267816"/>
                <a:ext cx="726260" cy="726260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Aft>
                    <a:spcPct val="0"/>
                  </a:spcAft>
                </a:pPr>
                <a:endParaRPr lang="de-DE" sz="1200" dirty="0">
                  <a:solidFill>
                    <a:schemeClr val="bg1"/>
                  </a:solidFill>
                  <a:latin typeface="EnBW DIN Pro Medium" panose="020B0604020101020102" pitchFamily="34" charset="0"/>
                  <a:cs typeface="EnBW DIN Pro Medium" panose="020B0604020101020102" pitchFamily="34" charset="0"/>
                </a:endParaRPr>
              </a:p>
            </p:txBody>
          </p:sp>
          <p:sp>
            <p:nvSpPr>
              <p:cNvPr id="27" name="Ellipse 26">
                <a:extLst>
                  <a:ext uri="{FF2B5EF4-FFF2-40B4-BE49-F238E27FC236}">
                    <a16:creationId xmlns:a16="http://schemas.microsoft.com/office/drawing/2014/main" id="{375F05CC-2FA9-7644-31F2-C015CB290CBF}"/>
                  </a:ext>
                </a:extLst>
              </p:cNvPr>
              <p:cNvSpPr/>
              <p:nvPr/>
            </p:nvSpPr>
            <p:spPr bwMode="gray">
              <a:xfrm rot="600000">
                <a:off x="8009280" y="392435"/>
                <a:ext cx="1462046" cy="1462046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Aft>
                    <a:spcPct val="0"/>
                  </a:spcAft>
                </a:pPr>
                <a:r>
                  <a:rPr lang="de-DE" sz="1100" dirty="0">
                    <a:solidFill>
                      <a:schemeClr val="bg1"/>
                    </a:solidFill>
                    <a:latin typeface="EnBW DIN Pro Medium" panose="020B0604020101020102" pitchFamily="34" charset="0"/>
                    <a:cs typeface="EnBW DIN Pro Medium" panose="020B0604020101020102" pitchFamily="34" charset="0"/>
                  </a:rPr>
                  <a:t>Werteaufbereitung erfolgt zentral und Energy Sharing geht auch BG-übergreifend</a:t>
                </a:r>
              </a:p>
            </p:txBody>
          </p:sp>
        </p:grpSp>
        <p:sp>
          <p:nvSpPr>
            <p:cNvPr id="24" name="Grafik 8">
              <a:extLst>
                <a:ext uri="{FF2B5EF4-FFF2-40B4-BE49-F238E27FC236}">
                  <a16:creationId xmlns:a16="http://schemas.microsoft.com/office/drawing/2014/main" id="{D42C59C1-C32C-C57A-ABA8-11D679D83F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61791" y="245766"/>
              <a:ext cx="539988" cy="540000"/>
            </a:xfrm>
            <a:custGeom>
              <a:avLst/>
              <a:gdLst>
                <a:gd name="connsiteX0" fmla="*/ 2159889 w 4319873"/>
                <a:gd name="connsiteY0" fmla="*/ 0 h 4319968"/>
                <a:gd name="connsiteX1" fmla="*/ 0 w 4319873"/>
                <a:gd name="connsiteY1" fmla="*/ 2159984 h 4319968"/>
                <a:gd name="connsiteX2" fmla="*/ 144018 w 4319873"/>
                <a:gd name="connsiteY2" fmla="*/ 2951988 h 4319968"/>
                <a:gd name="connsiteX3" fmla="*/ 331184 w 4319873"/>
                <a:gd name="connsiteY3" fmla="*/ 3038380 h 4319968"/>
                <a:gd name="connsiteX4" fmla="*/ 417576 w 4319873"/>
                <a:gd name="connsiteY4" fmla="*/ 2851214 h 4319968"/>
                <a:gd name="connsiteX5" fmla="*/ 287941 w 4319873"/>
                <a:gd name="connsiteY5" fmla="*/ 2159984 h 4319968"/>
                <a:gd name="connsiteX6" fmla="*/ 2159794 w 4319873"/>
                <a:gd name="connsiteY6" fmla="*/ 288036 h 4319968"/>
                <a:gd name="connsiteX7" fmla="*/ 4031647 w 4319873"/>
                <a:gd name="connsiteY7" fmla="*/ 2159984 h 4319968"/>
                <a:gd name="connsiteX8" fmla="*/ 2159889 w 4319873"/>
                <a:gd name="connsiteY8" fmla="*/ 4031933 h 4319968"/>
                <a:gd name="connsiteX9" fmla="*/ 806387 w 4319873"/>
                <a:gd name="connsiteY9" fmla="*/ 3455956 h 4319968"/>
                <a:gd name="connsiteX10" fmla="*/ 604838 w 4319873"/>
                <a:gd name="connsiteY10" fmla="*/ 3455956 h 4319968"/>
                <a:gd name="connsiteX11" fmla="*/ 604838 w 4319873"/>
                <a:gd name="connsiteY11" fmla="*/ 3657600 h 4319968"/>
                <a:gd name="connsiteX12" fmla="*/ 2159984 w 4319873"/>
                <a:gd name="connsiteY12" fmla="*/ 4319969 h 4319968"/>
                <a:gd name="connsiteX13" fmla="*/ 4319873 w 4319873"/>
                <a:gd name="connsiteY13" fmla="*/ 2159984 h 4319968"/>
                <a:gd name="connsiteX14" fmla="*/ 2159889 w 4319873"/>
                <a:gd name="connsiteY14" fmla="*/ 0 h 4319968"/>
                <a:gd name="connsiteX15" fmla="*/ 2158365 w 4319873"/>
                <a:gd name="connsiteY15" fmla="*/ 2688622 h 4319968"/>
                <a:gd name="connsiteX16" fmla="*/ 2348865 w 4319873"/>
                <a:gd name="connsiteY16" fmla="*/ 2498122 h 4319968"/>
                <a:gd name="connsiteX17" fmla="*/ 2348865 w 4319873"/>
                <a:gd name="connsiteY17" fmla="*/ 1163288 h 4319968"/>
                <a:gd name="connsiteX18" fmla="*/ 2158365 w 4319873"/>
                <a:gd name="connsiteY18" fmla="*/ 972788 h 4319968"/>
                <a:gd name="connsiteX19" fmla="*/ 1967865 w 4319873"/>
                <a:gd name="connsiteY19" fmla="*/ 1163288 h 4319968"/>
                <a:gd name="connsiteX20" fmla="*/ 1967865 w 4319873"/>
                <a:gd name="connsiteY20" fmla="*/ 2498122 h 4319968"/>
                <a:gd name="connsiteX21" fmla="*/ 2158365 w 4319873"/>
                <a:gd name="connsiteY21" fmla="*/ 2688622 h 4319968"/>
                <a:gd name="connsiteX22" fmla="*/ 2159127 w 4319873"/>
                <a:gd name="connsiteY22" fmla="*/ 3431572 h 4319968"/>
                <a:gd name="connsiteX23" fmla="*/ 2378202 w 4319873"/>
                <a:gd name="connsiteY23" fmla="*/ 3212497 h 4319968"/>
                <a:gd name="connsiteX24" fmla="*/ 2159127 w 4319873"/>
                <a:gd name="connsiteY24" fmla="*/ 2993422 h 4319968"/>
                <a:gd name="connsiteX25" fmla="*/ 1940052 w 4319873"/>
                <a:gd name="connsiteY25" fmla="*/ 3212497 h 4319968"/>
                <a:gd name="connsiteX26" fmla="*/ 2159127 w 4319873"/>
                <a:gd name="connsiteY26" fmla="*/ 3431572 h 431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319873" h="4319968">
                  <a:moveTo>
                    <a:pt x="2159889" y="0"/>
                  </a:moveTo>
                  <a:cubicBezTo>
                    <a:pt x="964787" y="0"/>
                    <a:pt x="0" y="964787"/>
                    <a:pt x="0" y="2159984"/>
                  </a:cubicBezTo>
                  <a:cubicBezTo>
                    <a:pt x="0" y="2433542"/>
                    <a:pt x="57626" y="2707196"/>
                    <a:pt x="144018" y="2951988"/>
                  </a:cubicBezTo>
                  <a:cubicBezTo>
                    <a:pt x="172784" y="3038380"/>
                    <a:pt x="259175" y="3067145"/>
                    <a:pt x="331184" y="3038380"/>
                  </a:cubicBezTo>
                  <a:cubicBezTo>
                    <a:pt x="417576" y="3009614"/>
                    <a:pt x="446342" y="2923223"/>
                    <a:pt x="417576" y="2851214"/>
                  </a:cubicBezTo>
                  <a:cubicBezTo>
                    <a:pt x="331184" y="2635187"/>
                    <a:pt x="287941" y="2404777"/>
                    <a:pt x="287941" y="2159984"/>
                  </a:cubicBezTo>
                  <a:cubicBezTo>
                    <a:pt x="287941" y="1123188"/>
                    <a:pt x="1123093" y="288036"/>
                    <a:pt x="2159794" y="288036"/>
                  </a:cubicBezTo>
                  <a:cubicBezTo>
                    <a:pt x="3196495" y="288036"/>
                    <a:pt x="4031647" y="1123188"/>
                    <a:pt x="4031647" y="2159984"/>
                  </a:cubicBezTo>
                  <a:cubicBezTo>
                    <a:pt x="4031647" y="3196781"/>
                    <a:pt x="3196590" y="4031933"/>
                    <a:pt x="2159889" y="4031933"/>
                  </a:cubicBezTo>
                  <a:cubicBezTo>
                    <a:pt x="1655921" y="4031933"/>
                    <a:pt x="1151954" y="3815906"/>
                    <a:pt x="806387" y="3455956"/>
                  </a:cubicBezTo>
                  <a:cubicBezTo>
                    <a:pt x="748760" y="3398330"/>
                    <a:pt x="662369" y="3398330"/>
                    <a:pt x="604838" y="3455956"/>
                  </a:cubicBezTo>
                  <a:cubicBezTo>
                    <a:pt x="547211" y="3513582"/>
                    <a:pt x="547211" y="3599974"/>
                    <a:pt x="604838" y="3657600"/>
                  </a:cubicBezTo>
                  <a:cubicBezTo>
                    <a:pt x="1008031" y="4075176"/>
                    <a:pt x="1569625" y="4319969"/>
                    <a:pt x="2159984" y="4319969"/>
                  </a:cubicBezTo>
                  <a:cubicBezTo>
                    <a:pt x="3355086" y="4319969"/>
                    <a:pt x="4319873" y="3355181"/>
                    <a:pt x="4319873" y="2159984"/>
                  </a:cubicBezTo>
                  <a:cubicBezTo>
                    <a:pt x="4319873" y="964787"/>
                    <a:pt x="3354991" y="0"/>
                    <a:pt x="2159889" y="0"/>
                  </a:cubicBezTo>
                  <a:close/>
                  <a:moveTo>
                    <a:pt x="2158365" y="2688622"/>
                  </a:moveTo>
                  <a:cubicBezTo>
                    <a:pt x="2263616" y="2688622"/>
                    <a:pt x="2348865" y="2603373"/>
                    <a:pt x="2348865" y="2498122"/>
                  </a:cubicBezTo>
                  <a:lnTo>
                    <a:pt x="2348865" y="1163288"/>
                  </a:lnTo>
                  <a:cubicBezTo>
                    <a:pt x="2348865" y="1058037"/>
                    <a:pt x="2263616" y="972788"/>
                    <a:pt x="2158365" y="972788"/>
                  </a:cubicBezTo>
                  <a:cubicBezTo>
                    <a:pt x="2053114" y="972788"/>
                    <a:pt x="1967865" y="1058037"/>
                    <a:pt x="1967865" y="1163288"/>
                  </a:cubicBezTo>
                  <a:lnTo>
                    <a:pt x="1967865" y="2498122"/>
                  </a:lnTo>
                  <a:cubicBezTo>
                    <a:pt x="1967865" y="2603278"/>
                    <a:pt x="2053114" y="2688622"/>
                    <a:pt x="2158365" y="2688622"/>
                  </a:cubicBezTo>
                  <a:close/>
                  <a:moveTo>
                    <a:pt x="2159127" y="3431572"/>
                  </a:moveTo>
                  <a:cubicBezTo>
                    <a:pt x="2279904" y="3431572"/>
                    <a:pt x="2378202" y="3333274"/>
                    <a:pt x="2378202" y="3212497"/>
                  </a:cubicBezTo>
                  <a:cubicBezTo>
                    <a:pt x="2378202" y="3091720"/>
                    <a:pt x="2279904" y="2993422"/>
                    <a:pt x="2159127" y="2993422"/>
                  </a:cubicBezTo>
                  <a:cubicBezTo>
                    <a:pt x="2038350" y="2993422"/>
                    <a:pt x="1940052" y="3091720"/>
                    <a:pt x="1940052" y="3212497"/>
                  </a:cubicBezTo>
                  <a:cubicBezTo>
                    <a:pt x="1940052" y="3333274"/>
                    <a:pt x="2038255" y="3431572"/>
                    <a:pt x="2159127" y="3431572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29" name="Textfeld 28">
            <a:extLst>
              <a:ext uri="{FF2B5EF4-FFF2-40B4-BE49-F238E27FC236}">
                <a16:creationId xmlns:a16="http://schemas.microsoft.com/office/drawing/2014/main" id="{23C4FD00-9ACC-7230-5B57-3F1D2054C106}"/>
              </a:ext>
            </a:extLst>
          </p:cNvPr>
          <p:cNvSpPr txBox="1"/>
          <p:nvPr/>
        </p:nvSpPr>
        <p:spPr>
          <a:xfrm>
            <a:off x="4511753" y="5797713"/>
            <a:ext cx="1944287" cy="1015663"/>
          </a:xfrm>
          <a:prstGeom prst="rect">
            <a:avLst/>
          </a:prstGeom>
          <a:solidFill>
            <a:schemeClr val="bg1"/>
          </a:solidFill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02060"/>
                </a:solidFill>
              </a:rPr>
              <a:t>Werte und Berechnungs-formel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004DDF27-D060-2DAB-287E-85F340282F65}"/>
              </a:ext>
            </a:extLst>
          </p:cNvPr>
          <p:cNvSpPr txBox="1"/>
          <p:nvPr/>
        </p:nvSpPr>
        <p:spPr>
          <a:xfrm>
            <a:off x="3760254" y="6441874"/>
            <a:ext cx="7629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</a:rPr>
              <a:t>LF</a:t>
            </a:r>
          </a:p>
        </p:txBody>
      </p:sp>
      <p:sp>
        <p:nvSpPr>
          <p:cNvPr id="64" name="Pfeil: nach rechts 63">
            <a:extLst>
              <a:ext uri="{FF2B5EF4-FFF2-40B4-BE49-F238E27FC236}">
                <a16:creationId xmlns:a16="http://schemas.microsoft.com/office/drawing/2014/main" id="{B2338586-54A5-C9EA-A2BA-57B4CE19E041}"/>
              </a:ext>
            </a:extLst>
          </p:cNvPr>
          <p:cNvSpPr/>
          <p:nvPr/>
        </p:nvSpPr>
        <p:spPr>
          <a:xfrm rot="5400000">
            <a:off x="4823183" y="4934791"/>
            <a:ext cx="978408" cy="113517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36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58E5E82-C403-4D1F-9934-B8921552708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07988" y="3825044"/>
            <a:ext cx="3270329" cy="2448756"/>
          </a:xfrm>
        </p:spPr>
        <p:txBody>
          <a:bodyPr/>
          <a:lstStyle/>
          <a:p>
            <a:r>
              <a:rPr lang="en-GB" dirty="0"/>
              <a:t>Michael Stegmüller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DC29A8C-EE30-45F2-A155-40798D142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536700"/>
            <a:ext cx="8640762" cy="1424248"/>
          </a:xfrm>
        </p:spPr>
        <p:txBody>
          <a:bodyPr/>
          <a:lstStyle/>
          <a:p>
            <a:pPr lvl="0"/>
            <a:r>
              <a:rPr lang="de-DE" noProof="0" dirty="0"/>
              <a:t>Vielen Dank</a:t>
            </a:r>
          </a:p>
        </p:txBody>
      </p:sp>
    </p:spTree>
    <p:extLst>
      <p:ext uri="{BB962C8B-B14F-4D97-AF65-F5344CB8AC3E}">
        <p14:creationId xmlns:p14="http://schemas.microsoft.com/office/powerpoint/2010/main" val="332848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5B5E627B-96EC-4512-BE7B-5995CC3D7C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2204864"/>
            <a:ext cx="10728572" cy="1784282"/>
          </a:xfrm>
        </p:spPr>
        <p:txBody>
          <a:bodyPr/>
          <a:lstStyle/>
          <a:p>
            <a:r>
              <a:rPr lang="de-DE" sz="3600" dirty="0"/>
              <a:t>Bilanzierungsverfahren</a:t>
            </a:r>
            <a:br>
              <a:rPr lang="de-DE" sz="3600" dirty="0"/>
            </a:br>
            <a:r>
              <a:rPr lang="de-DE" sz="3600" dirty="0">
                <a:sym typeface="Wingdings" panose="05000000000000000000" pitchFamily="2" charset="2"/>
              </a:rPr>
              <a:t> Alternative zur BNetzA</a:t>
            </a:r>
            <a:endParaRPr lang="de-DE" sz="3600" dirty="0">
              <a:solidFill>
                <a:schemeClr val="tx1"/>
              </a:solidFill>
            </a:endParaRP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28100A8E-BE36-43AB-8BAA-FDFD1E60E0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Michael Stegmüller</a:t>
            </a:r>
            <a:br>
              <a:rPr lang="de-DE" dirty="0"/>
            </a:br>
            <a:r>
              <a:rPr lang="de-DE" dirty="0"/>
              <a:t>5. November 2024, Karlsruhe</a:t>
            </a:r>
          </a:p>
        </p:txBody>
      </p:sp>
    </p:spTree>
    <p:extLst>
      <p:ext uri="{BB962C8B-B14F-4D97-AF65-F5344CB8AC3E}">
        <p14:creationId xmlns:p14="http://schemas.microsoft.com/office/powerpoint/2010/main" val="380966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feil: nach oben gekrümmt 27">
            <a:extLst>
              <a:ext uri="{FF2B5EF4-FFF2-40B4-BE49-F238E27FC236}">
                <a16:creationId xmlns:a16="http://schemas.microsoft.com/office/drawing/2014/main" id="{DE3C4E8F-CD63-B0D1-3934-4C4C9B4A43CB}"/>
              </a:ext>
            </a:extLst>
          </p:cNvPr>
          <p:cNvSpPr/>
          <p:nvPr/>
        </p:nvSpPr>
        <p:spPr>
          <a:xfrm rot="16200000" flipH="1">
            <a:off x="8789246" y="4523505"/>
            <a:ext cx="907334" cy="648072"/>
          </a:xfrm>
          <a:prstGeom prst="curved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53CA66E-C625-46AE-97A9-C43F8FE46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113" y="476883"/>
            <a:ext cx="10117137" cy="503845"/>
          </a:xfrm>
        </p:spPr>
        <p:txBody>
          <a:bodyPr/>
          <a:lstStyle/>
          <a:p>
            <a:r>
              <a:rPr lang="de-DE" dirty="0"/>
              <a:t>Zulässige Bilanzierungsverfahren in Abhängigkeit der Messtechnischeneinordnung </a:t>
            </a:r>
            <a:r>
              <a:rPr lang="de-DE" dirty="0">
                <a:sym typeface="Wingdings" panose="05000000000000000000" pitchFamily="2" charset="2"/>
              </a:rPr>
              <a:t> Alternative zur BNetzA</a:t>
            </a:r>
            <a:endParaRPr lang="de-DE" dirty="0"/>
          </a:p>
        </p:txBody>
      </p:sp>
      <p:sp>
        <p:nvSpPr>
          <p:cNvPr id="25" name="Fußzeilenplatzhalter 5">
            <a:extLst>
              <a:ext uri="{FF2B5EF4-FFF2-40B4-BE49-F238E27FC236}">
                <a16:creationId xmlns:a16="http://schemas.microsoft.com/office/drawing/2014/main" id="{FE8F0D50-830D-407C-BEFB-B9680A65C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de-DE" noProof="0"/>
              <a:t>Anlage Zur EnBW und NetzeBW Stellungnahme I Michael Stegmüller I 12.11.2024</a:t>
            </a:r>
            <a:endParaRPr lang="de-DE" noProof="0" dirty="0"/>
          </a:p>
        </p:txBody>
      </p:sp>
      <p:sp>
        <p:nvSpPr>
          <p:cNvPr id="22" name="Foliennummernplatzhalter 6">
            <a:extLst>
              <a:ext uri="{FF2B5EF4-FFF2-40B4-BE49-F238E27FC236}">
                <a16:creationId xmlns:a16="http://schemas.microsoft.com/office/drawing/2014/main" id="{82182BAA-634C-4608-9079-C9BDE310E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BFC357-94BC-44C8-B600-C5D15BBAA3CF}" type="slidenum">
              <a:rPr lang="de-DE" noProof="0" smtClean="0"/>
              <a:pPr lvl="0"/>
              <a:t>3</a:t>
            </a:fld>
            <a:endParaRPr lang="de-DE" noProof="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E31AAEE-C426-4969-15B4-BCCFCDB014D0}"/>
              </a:ext>
            </a:extLst>
          </p:cNvPr>
          <p:cNvSpPr txBox="1"/>
          <p:nvPr/>
        </p:nvSpPr>
        <p:spPr>
          <a:xfrm>
            <a:off x="3230557" y="2276872"/>
            <a:ext cx="2808000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ab Ende 2029 nach BNetzA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3B680A0-F9FE-4A22-66D2-716E66E4429A}"/>
              </a:ext>
            </a:extLst>
          </p:cNvPr>
          <p:cNvSpPr txBox="1"/>
          <p:nvPr/>
        </p:nvSpPr>
        <p:spPr>
          <a:xfrm>
            <a:off x="6110877" y="2276872"/>
            <a:ext cx="2808000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ab Ende 2029 Alternative</a:t>
            </a:r>
          </a:p>
        </p:txBody>
      </p:sp>
      <p:graphicFrame>
        <p:nvGraphicFramePr>
          <p:cNvPr id="14" name="Tabelle 13">
            <a:extLst>
              <a:ext uri="{FF2B5EF4-FFF2-40B4-BE49-F238E27FC236}">
                <a16:creationId xmlns:a16="http://schemas.microsoft.com/office/drawing/2014/main" id="{7B9274A0-7900-77EE-B0B2-42C6B85A06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053111"/>
              </p:ext>
            </p:extLst>
          </p:nvPr>
        </p:nvGraphicFramePr>
        <p:xfrm>
          <a:off x="1286029" y="2780928"/>
          <a:ext cx="1900331" cy="255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0331">
                  <a:extLst>
                    <a:ext uri="{9D8B030D-6E8A-4147-A177-3AD203B41FA5}">
                      <a16:colId xmlns:a16="http://schemas.microsoft.com/office/drawing/2014/main" val="1211442829"/>
                    </a:ext>
                  </a:extLst>
                </a:gridCol>
              </a:tblGrid>
              <a:tr h="406954">
                <a:tc>
                  <a:txBody>
                    <a:bodyPr/>
                    <a:lstStyle/>
                    <a:p>
                      <a:r>
                        <a:rPr lang="de-DE" sz="2000" dirty="0">
                          <a:solidFill>
                            <a:srgbClr val="002060"/>
                          </a:solidFill>
                        </a:rPr>
                        <a:t>Verfahren</a:t>
                      </a:r>
                      <a:r>
                        <a:rPr lang="de-DE" sz="20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____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759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rgbClr val="002060"/>
                          </a:solidFill>
                        </a:rPr>
                        <a:t>1/4h Werte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593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err="1">
                          <a:solidFill>
                            <a:srgbClr val="002060"/>
                          </a:solidFill>
                        </a:rPr>
                        <a:t>syn</a:t>
                      </a:r>
                      <a:r>
                        <a:rPr lang="de-DE" sz="1600" b="1" dirty="0">
                          <a:solidFill>
                            <a:srgbClr val="002060"/>
                          </a:solidFill>
                        </a:rPr>
                        <a:t>. SLP / SEP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26914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rgbClr val="002060"/>
                          </a:solidFill>
                        </a:rPr>
                        <a:t>analytisch SLP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3905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rgbClr val="002060"/>
                          </a:solidFill>
                        </a:rPr>
                        <a:t>TLP / TEP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14115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rgbClr val="002060"/>
                          </a:solidFill>
                        </a:rPr>
                        <a:t>Referenzprofil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44915"/>
                  </a:ext>
                </a:extLst>
              </a:tr>
            </a:tbl>
          </a:graphicData>
        </a:graphic>
      </p:graphicFrame>
      <p:graphicFrame>
        <p:nvGraphicFramePr>
          <p:cNvPr id="17" name="Tabelle 16">
            <a:extLst>
              <a:ext uri="{FF2B5EF4-FFF2-40B4-BE49-F238E27FC236}">
                <a16:creationId xmlns:a16="http://schemas.microsoft.com/office/drawing/2014/main" id="{59F0CF0E-0D18-7CDA-0EE6-E11F54A9F9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22272"/>
              </p:ext>
            </p:extLst>
          </p:nvPr>
        </p:nvGraphicFramePr>
        <p:xfrm>
          <a:off x="6110877" y="2780928"/>
          <a:ext cx="2808000" cy="255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000">
                  <a:extLst>
                    <a:ext uri="{9D8B030D-6E8A-4147-A177-3AD203B41FA5}">
                      <a16:colId xmlns:a16="http://schemas.microsoft.com/office/drawing/2014/main" val="230768038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3964455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9148335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err="1">
                          <a:solidFill>
                            <a:srgbClr val="002060"/>
                          </a:solidFill>
                        </a:rPr>
                        <a:t>iMS</a:t>
                      </a:r>
                      <a:endParaRPr lang="de-DE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err="1">
                          <a:solidFill>
                            <a:srgbClr val="002060"/>
                          </a:solidFill>
                        </a:rPr>
                        <a:t>mME</a:t>
                      </a:r>
                      <a:r>
                        <a:rPr lang="de-DE" sz="2000" dirty="0">
                          <a:solidFill>
                            <a:srgbClr val="002060"/>
                          </a:solidFill>
                        </a:rPr>
                        <a:t>/</a:t>
                      </a:r>
                      <a:r>
                        <a:rPr lang="de-DE" sz="2000" dirty="0" err="1">
                          <a:solidFill>
                            <a:srgbClr val="002060"/>
                          </a:solidFill>
                        </a:rPr>
                        <a:t>kME</a:t>
                      </a:r>
                      <a:endParaRPr lang="de-DE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>
                          <a:solidFill>
                            <a:srgbClr val="002060"/>
                          </a:solidFill>
                        </a:rPr>
                        <a:t>RLM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366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rgbClr val="00206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rgbClr val="002060"/>
                          </a:solidFill>
                        </a:rPr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9687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b="1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4415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473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304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rgbClr val="00206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469624"/>
                  </a:ext>
                </a:extLst>
              </a:tr>
            </a:tbl>
          </a:graphicData>
        </a:graphic>
      </p:graphicFrame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5BB32EB5-1DD9-0E65-1F88-E99A65EB1B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722479"/>
              </p:ext>
            </p:extLst>
          </p:nvPr>
        </p:nvGraphicFramePr>
        <p:xfrm>
          <a:off x="3230557" y="2780928"/>
          <a:ext cx="2808000" cy="255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000">
                  <a:extLst>
                    <a:ext uri="{9D8B030D-6E8A-4147-A177-3AD203B41FA5}">
                      <a16:colId xmlns:a16="http://schemas.microsoft.com/office/drawing/2014/main" val="230768038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3964455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9148335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err="1">
                          <a:solidFill>
                            <a:srgbClr val="002060"/>
                          </a:solidFill>
                        </a:rPr>
                        <a:t>iMS</a:t>
                      </a:r>
                      <a:endParaRPr lang="de-DE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err="1">
                          <a:solidFill>
                            <a:srgbClr val="002060"/>
                          </a:solidFill>
                        </a:rPr>
                        <a:t>mME</a:t>
                      </a:r>
                      <a:r>
                        <a:rPr lang="de-DE" sz="2000" dirty="0">
                          <a:solidFill>
                            <a:srgbClr val="002060"/>
                          </a:solidFill>
                        </a:rPr>
                        <a:t>/</a:t>
                      </a:r>
                      <a:r>
                        <a:rPr lang="de-DE" sz="2000" dirty="0" err="1">
                          <a:solidFill>
                            <a:srgbClr val="002060"/>
                          </a:solidFill>
                        </a:rPr>
                        <a:t>kME</a:t>
                      </a:r>
                      <a:endParaRPr lang="de-DE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>
                          <a:solidFill>
                            <a:srgbClr val="002060"/>
                          </a:solidFill>
                        </a:rPr>
                        <a:t>RLM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366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rgbClr val="00206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rgbClr val="002060"/>
                          </a:solidFill>
                        </a:rPr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9687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rgbClr val="00206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4415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473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304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469624"/>
                  </a:ext>
                </a:extLst>
              </a:tr>
            </a:tbl>
          </a:graphicData>
        </a:graphic>
      </p:graphicFrame>
      <p:pic>
        <p:nvPicPr>
          <p:cNvPr id="18" name="Grafik 17">
            <a:extLst>
              <a:ext uri="{FF2B5EF4-FFF2-40B4-BE49-F238E27FC236}">
                <a16:creationId xmlns:a16="http://schemas.microsoft.com/office/drawing/2014/main" id="{2AD9F739-B5DE-5C93-7FFD-5A0E8BA061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68708" y="1420835"/>
            <a:ext cx="698400" cy="698400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DA72CF05-0D5A-228C-B743-19CB3AF912FE}"/>
              </a:ext>
            </a:extLst>
          </p:cNvPr>
          <p:cNvSpPr txBox="1"/>
          <p:nvPr/>
        </p:nvSpPr>
        <p:spPr>
          <a:xfrm>
            <a:off x="5931050" y="1657570"/>
            <a:ext cx="29878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</a:rPr>
              <a:t>Referenzprofil</a:t>
            </a:r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257D9896-0565-FBCE-1283-7A91476D2C56}"/>
              </a:ext>
            </a:extLst>
          </p:cNvPr>
          <p:cNvGrpSpPr/>
          <p:nvPr/>
        </p:nvGrpSpPr>
        <p:grpSpPr>
          <a:xfrm>
            <a:off x="9422933" y="1508797"/>
            <a:ext cx="1785635" cy="1586665"/>
            <a:chOff x="8009280" y="152636"/>
            <a:chExt cx="1785635" cy="1586665"/>
          </a:xfrm>
        </p:grpSpPr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82A73573-24AE-30A2-6634-9A73CA0F9772}"/>
                </a:ext>
              </a:extLst>
            </p:cNvPr>
            <p:cNvGrpSpPr/>
            <p:nvPr/>
          </p:nvGrpSpPr>
          <p:grpSpPr>
            <a:xfrm>
              <a:off x="8009280" y="152636"/>
              <a:ext cx="1785635" cy="1586665"/>
              <a:chOff x="8009280" y="267816"/>
              <a:chExt cx="1785635" cy="1586665"/>
            </a:xfrm>
          </p:grpSpPr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371F8059-AE7E-383F-B4E0-D250C276DB02}"/>
                  </a:ext>
                </a:extLst>
              </p:cNvPr>
              <p:cNvSpPr/>
              <p:nvPr/>
            </p:nvSpPr>
            <p:spPr bwMode="gray">
              <a:xfrm rot="600000">
                <a:off x="9068655" y="267816"/>
                <a:ext cx="726260" cy="726260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Aft>
                    <a:spcPct val="0"/>
                  </a:spcAft>
                </a:pPr>
                <a:endParaRPr lang="de-DE" sz="1200" dirty="0">
                  <a:solidFill>
                    <a:schemeClr val="bg1"/>
                  </a:solidFill>
                  <a:latin typeface="EnBW DIN Pro Medium" panose="020B0604020101020102" pitchFamily="34" charset="0"/>
                  <a:cs typeface="EnBW DIN Pro Medium" panose="020B0604020101020102" pitchFamily="34" charset="0"/>
                </a:endParaRPr>
              </a:p>
            </p:txBody>
          </p:sp>
          <p:sp>
            <p:nvSpPr>
              <p:cNvPr id="26" name="Ellipse 25">
                <a:extLst>
                  <a:ext uri="{FF2B5EF4-FFF2-40B4-BE49-F238E27FC236}">
                    <a16:creationId xmlns:a16="http://schemas.microsoft.com/office/drawing/2014/main" id="{CB871D07-3A64-9FDE-9BC7-AD1BAB7CD29E}"/>
                  </a:ext>
                </a:extLst>
              </p:cNvPr>
              <p:cNvSpPr/>
              <p:nvPr/>
            </p:nvSpPr>
            <p:spPr bwMode="gray">
              <a:xfrm rot="600000">
                <a:off x="8009280" y="392435"/>
                <a:ext cx="1462046" cy="1462046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Aft>
                    <a:spcPct val="0"/>
                  </a:spcAft>
                </a:pPr>
                <a:r>
                  <a:rPr lang="de-DE" sz="1100" dirty="0">
                    <a:solidFill>
                      <a:schemeClr val="bg1"/>
                    </a:solidFill>
                    <a:latin typeface="EnBW DIN Pro Medium" panose="020B0604020101020102" pitchFamily="34" charset="0"/>
                    <a:cs typeface="EnBW DIN Pro Medium" panose="020B0604020101020102" pitchFamily="34" charset="0"/>
                  </a:rPr>
                  <a:t>Durch den vorschreitenden Rollout von </a:t>
                </a:r>
                <a:r>
                  <a:rPr lang="de-DE" sz="1100" dirty="0" err="1">
                    <a:solidFill>
                      <a:schemeClr val="bg1"/>
                    </a:solidFill>
                    <a:latin typeface="EnBW DIN Pro Medium" panose="020B0604020101020102" pitchFamily="34" charset="0"/>
                    <a:cs typeface="EnBW DIN Pro Medium" panose="020B0604020101020102" pitchFamily="34" charset="0"/>
                  </a:rPr>
                  <a:t>iMS</a:t>
                </a:r>
                <a:r>
                  <a:rPr lang="de-DE" sz="1100" dirty="0">
                    <a:solidFill>
                      <a:schemeClr val="bg1"/>
                    </a:solidFill>
                    <a:latin typeface="EnBW DIN Pro Medium" panose="020B0604020101020102" pitchFamily="34" charset="0"/>
                    <a:cs typeface="EnBW DIN Pro Medium" panose="020B0604020101020102" pitchFamily="34" charset="0"/>
                  </a:rPr>
                  <a:t> liegen genügend 1/4h Werte vor</a:t>
                </a:r>
              </a:p>
            </p:txBody>
          </p:sp>
        </p:grpSp>
        <p:sp>
          <p:nvSpPr>
            <p:cNvPr id="23" name="Grafik 8">
              <a:extLst>
                <a:ext uri="{FF2B5EF4-FFF2-40B4-BE49-F238E27FC236}">
                  <a16:creationId xmlns:a16="http://schemas.microsoft.com/office/drawing/2014/main" id="{8B653528-73E0-A238-CDAF-2CA0C63557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61791" y="245766"/>
              <a:ext cx="539988" cy="540000"/>
            </a:xfrm>
            <a:custGeom>
              <a:avLst/>
              <a:gdLst>
                <a:gd name="connsiteX0" fmla="*/ 2159889 w 4319873"/>
                <a:gd name="connsiteY0" fmla="*/ 0 h 4319968"/>
                <a:gd name="connsiteX1" fmla="*/ 0 w 4319873"/>
                <a:gd name="connsiteY1" fmla="*/ 2159984 h 4319968"/>
                <a:gd name="connsiteX2" fmla="*/ 144018 w 4319873"/>
                <a:gd name="connsiteY2" fmla="*/ 2951988 h 4319968"/>
                <a:gd name="connsiteX3" fmla="*/ 331184 w 4319873"/>
                <a:gd name="connsiteY3" fmla="*/ 3038380 h 4319968"/>
                <a:gd name="connsiteX4" fmla="*/ 417576 w 4319873"/>
                <a:gd name="connsiteY4" fmla="*/ 2851214 h 4319968"/>
                <a:gd name="connsiteX5" fmla="*/ 287941 w 4319873"/>
                <a:gd name="connsiteY5" fmla="*/ 2159984 h 4319968"/>
                <a:gd name="connsiteX6" fmla="*/ 2159794 w 4319873"/>
                <a:gd name="connsiteY6" fmla="*/ 288036 h 4319968"/>
                <a:gd name="connsiteX7" fmla="*/ 4031647 w 4319873"/>
                <a:gd name="connsiteY7" fmla="*/ 2159984 h 4319968"/>
                <a:gd name="connsiteX8" fmla="*/ 2159889 w 4319873"/>
                <a:gd name="connsiteY8" fmla="*/ 4031933 h 4319968"/>
                <a:gd name="connsiteX9" fmla="*/ 806387 w 4319873"/>
                <a:gd name="connsiteY9" fmla="*/ 3455956 h 4319968"/>
                <a:gd name="connsiteX10" fmla="*/ 604838 w 4319873"/>
                <a:gd name="connsiteY10" fmla="*/ 3455956 h 4319968"/>
                <a:gd name="connsiteX11" fmla="*/ 604838 w 4319873"/>
                <a:gd name="connsiteY11" fmla="*/ 3657600 h 4319968"/>
                <a:gd name="connsiteX12" fmla="*/ 2159984 w 4319873"/>
                <a:gd name="connsiteY12" fmla="*/ 4319969 h 4319968"/>
                <a:gd name="connsiteX13" fmla="*/ 4319873 w 4319873"/>
                <a:gd name="connsiteY13" fmla="*/ 2159984 h 4319968"/>
                <a:gd name="connsiteX14" fmla="*/ 2159889 w 4319873"/>
                <a:gd name="connsiteY14" fmla="*/ 0 h 4319968"/>
                <a:gd name="connsiteX15" fmla="*/ 2158365 w 4319873"/>
                <a:gd name="connsiteY15" fmla="*/ 2688622 h 4319968"/>
                <a:gd name="connsiteX16" fmla="*/ 2348865 w 4319873"/>
                <a:gd name="connsiteY16" fmla="*/ 2498122 h 4319968"/>
                <a:gd name="connsiteX17" fmla="*/ 2348865 w 4319873"/>
                <a:gd name="connsiteY17" fmla="*/ 1163288 h 4319968"/>
                <a:gd name="connsiteX18" fmla="*/ 2158365 w 4319873"/>
                <a:gd name="connsiteY18" fmla="*/ 972788 h 4319968"/>
                <a:gd name="connsiteX19" fmla="*/ 1967865 w 4319873"/>
                <a:gd name="connsiteY19" fmla="*/ 1163288 h 4319968"/>
                <a:gd name="connsiteX20" fmla="*/ 1967865 w 4319873"/>
                <a:gd name="connsiteY20" fmla="*/ 2498122 h 4319968"/>
                <a:gd name="connsiteX21" fmla="*/ 2158365 w 4319873"/>
                <a:gd name="connsiteY21" fmla="*/ 2688622 h 4319968"/>
                <a:gd name="connsiteX22" fmla="*/ 2159127 w 4319873"/>
                <a:gd name="connsiteY22" fmla="*/ 3431572 h 4319968"/>
                <a:gd name="connsiteX23" fmla="*/ 2378202 w 4319873"/>
                <a:gd name="connsiteY23" fmla="*/ 3212497 h 4319968"/>
                <a:gd name="connsiteX24" fmla="*/ 2159127 w 4319873"/>
                <a:gd name="connsiteY24" fmla="*/ 2993422 h 4319968"/>
                <a:gd name="connsiteX25" fmla="*/ 1940052 w 4319873"/>
                <a:gd name="connsiteY25" fmla="*/ 3212497 h 4319968"/>
                <a:gd name="connsiteX26" fmla="*/ 2159127 w 4319873"/>
                <a:gd name="connsiteY26" fmla="*/ 3431572 h 431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319873" h="4319968">
                  <a:moveTo>
                    <a:pt x="2159889" y="0"/>
                  </a:moveTo>
                  <a:cubicBezTo>
                    <a:pt x="964787" y="0"/>
                    <a:pt x="0" y="964787"/>
                    <a:pt x="0" y="2159984"/>
                  </a:cubicBezTo>
                  <a:cubicBezTo>
                    <a:pt x="0" y="2433542"/>
                    <a:pt x="57626" y="2707196"/>
                    <a:pt x="144018" y="2951988"/>
                  </a:cubicBezTo>
                  <a:cubicBezTo>
                    <a:pt x="172784" y="3038380"/>
                    <a:pt x="259175" y="3067145"/>
                    <a:pt x="331184" y="3038380"/>
                  </a:cubicBezTo>
                  <a:cubicBezTo>
                    <a:pt x="417576" y="3009614"/>
                    <a:pt x="446342" y="2923223"/>
                    <a:pt x="417576" y="2851214"/>
                  </a:cubicBezTo>
                  <a:cubicBezTo>
                    <a:pt x="331184" y="2635187"/>
                    <a:pt x="287941" y="2404777"/>
                    <a:pt x="287941" y="2159984"/>
                  </a:cubicBezTo>
                  <a:cubicBezTo>
                    <a:pt x="287941" y="1123188"/>
                    <a:pt x="1123093" y="288036"/>
                    <a:pt x="2159794" y="288036"/>
                  </a:cubicBezTo>
                  <a:cubicBezTo>
                    <a:pt x="3196495" y="288036"/>
                    <a:pt x="4031647" y="1123188"/>
                    <a:pt x="4031647" y="2159984"/>
                  </a:cubicBezTo>
                  <a:cubicBezTo>
                    <a:pt x="4031647" y="3196781"/>
                    <a:pt x="3196590" y="4031933"/>
                    <a:pt x="2159889" y="4031933"/>
                  </a:cubicBezTo>
                  <a:cubicBezTo>
                    <a:pt x="1655921" y="4031933"/>
                    <a:pt x="1151954" y="3815906"/>
                    <a:pt x="806387" y="3455956"/>
                  </a:cubicBezTo>
                  <a:cubicBezTo>
                    <a:pt x="748760" y="3398330"/>
                    <a:pt x="662369" y="3398330"/>
                    <a:pt x="604838" y="3455956"/>
                  </a:cubicBezTo>
                  <a:cubicBezTo>
                    <a:pt x="547211" y="3513582"/>
                    <a:pt x="547211" y="3599974"/>
                    <a:pt x="604838" y="3657600"/>
                  </a:cubicBezTo>
                  <a:cubicBezTo>
                    <a:pt x="1008031" y="4075176"/>
                    <a:pt x="1569625" y="4319969"/>
                    <a:pt x="2159984" y="4319969"/>
                  </a:cubicBezTo>
                  <a:cubicBezTo>
                    <a:pt x="3355086" y="4319969"/>
                    <a:pt x="4319873" y="3355181"/>
                    <a:pt x="4319873" y="2159984"/>
                  </a:cubicBezTo>
                  <a:cubicBezTo>
                    <a:pt x="4319873" y="964787"/>
                    <a:pt x="3354991" y="0"/>
                    <a:pt x="2159889" y="0"/>
                  </a:cubicBezTo>
                  <a:close/>
                  <a:moveTo>
                    <a:pt x="2158365" y="2688622"/>
                  </a:moveTo>
                  <a:cubicBezTo>
                    <a:pt x="2263616" y="2688622"/>
                    <a:pt x="2348865" y="2603373"/>
                    <a:pt x="2348865" y="2498122"/>
                  </a:cubicBezTo>
                  <a:lnTo>
                    <a:pt x="2348865" y="1163288"/>
                  </a:lnTo>
                  <a:cubicBezTo>
                    <a:pt x="2348865" y="1058037"/>
                    <a:pt x="2263616" y="972788"/>
                    <a:pt x="2158365" y="972788"/>
                  </a:cubicBezTo>
                  <a:cubicBezTo>
                    <a:pt x="2053114" y="972788"/>
                    <a:pt x="1967865" y="1058037"/>
                    <a:pt x="1967865" y="1163288"/>
                  </a:cubicBezTo>
                  <a:lnTo>
                    <a:pt x="1967865" y="2498122"/>
                  </a:lnTo>
                  <a:cubicBezTo>
                    <a:pt x="1967865" y="2603278"/>
                    <a:pt x="2053114" y="2688622"/>
                    <a:pt x="2158365" y="2688622"/>
                  </a:cubicBezTo>
                  <a:close/>
                  <a:moveTo>
                    <a:pt x="2159127" y="3431572"/>
                  </a:moveTo>
                  <a:cubicBezTo>
                    <a:pt x="2279904" y="3431572"/>
                    <a:pt x="2378202" y="3333274"/>
                    <a:pt x="2378202" y="3212497"/>
                  </a:cubicBezTo>
                  <a:cubicBezTo>
                    <a:pt x="2378202" y="3091720"/>
                    <a:pt x="2279904" y="2993422"/>
                    <a:pt x="2159127" y="2993422"/>
                  </a:cubicBezTo>
                  <a:cubicBezTo>
                    <a:pt x="2038350" y="2993422"/>
                    <a:pt x="1940052" y="3091720"/>
                    <a:pt x="1940052" y="3212497"/>
                  </a:cubicBezTo>
                  <a:cubicBezTo>
                    <a:pt x="1940052" y="3333274"/>
                    <a:pt x="2038255" y="3431572"/>
                    <a:pt x="2159127" y="3431572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29" name="Pfeil: nach oben gekrümmt 28">
            <a:extLst>
              <a:ext uri="{FF2B5EF4-FFF2-40B4-BE49-F238E27FC236}">
                <a16:creationId xmlns:a16="http://schemas.microsoft.com/office/drawing/2014/main" id="{0F518574-0596-2457-19CA-E14F886B1029}"/>
              </a:ext>
            </a:extLst>
          </p:cNvPr>
          <p:cNvSpPr/>
          <p:nvPr/>
        </p:nvSpPr>
        <p:spPr>
          <a:xfrm rot="16200000" flipH="1">
            <a:off x="9777183" y="4730936"/>
            <a:ext cx="443630" cy="576064"/>
          </a:xfrm>
          <a:prstGeom prst="curved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30" name="Pfeil: nach oben gekrümmt 29">
            <a:extLst>
              <a:ext uri="{FF2B5EF4-FFF2-40B4-BE49-F238E27FC236}">
                <a16:creationId xmlns:a16="http://schemas.microsoft.com/office/drawing/2014/main" id="{217FCB27-F56F-2648-158F-989C56DA50F7}"/>
              </a:ext>
            </a:extLst>
          </p:cNvPr>
          <p:cNvSpPr/>
          <p:nvPr/>
        </p:nvSpPr>
        <p:spPr>
          <a:xfrm rot="16200000">
            <a:off x="9371102" y="3912879"/>
            <a:ext cx="1255791" cy="576065"/>
          </a:xfrm>
          <a:prstGeom prst="curved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77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" name="Tabelle 71">
            <a:extLst>
              <a:ext uri="{FF2B5EF4-FFF2-40B4-BE49-F238E27FC236}">
                <a16:creationId xmlns:a16="http://schemas.microsoft.com/office/drawing/2014/main" id="{6E234676-A33D-46B2-250D-F38DB7086C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270525"/>
              </p:ext>
            </p:extLst>
          </p:nvPr>
        </p:nvGraphicFramePr>
        <p:xfrm>
          <a:off x="4588550" y="2367294"/>
          <a:ext cx="4190700" cy="3572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140">
                  <a:extLst>
                    <a:ext uri="{9D8B030D-6E8A-4147-A177-3AD203B41FA5}">
                      <a16:colId xmlns:a16="http://schemas.microsoft.com/office/drawing/2014/main" val="3535140870"/>
                    </a:ext>
                  </a:extLst>
                </a:gridCol>
                <a:gridCol w="838140">
                  <a:extLst>
                    <a:ext uri="{9D8B030D-6E8A-4147-A177-3AD203B41FA5}">
                      <a16:colId xmlns:a16="http://schemas.microsoft.com/office/drawing/2014/main" val="1384868192"/>
                    </a:ext>
                  </a:extLst>
                </a:gridCol>
                <a:gridCol w="838140">
                  <a:extLst>
                    <a:ext uri="{9D8B030D-6E8A-4147-A177-3AD203B41FA5}">
                      <a16:colId xmlns:a16="http://schemas.microsoft.com/office/drawing/2014/main" val="2579549099"/>
                    </a:ext>
                  </a:extLst>
                </a:gridCol>
                <a:gridCol w="838140">
                  <a:extLst>
                    <a:ext uri="{9D8B030D-6E8A-4147-A177-3AD203B41FA5}">
                      <a16:colId xmlns:a16="http://schemas.microsoft.com/office/drawing/2014/main" val="2973426824"/>
                    </a:ext>
                  </a:extLst>
                </a:gridCol>
                <a:gridCol w="838140">
                  <a:extLst>
                    <a:ext uri="{9D8B030D-6E8A-4147-A177-3AD203B41FA5}">
                      <a16:colId xmlns:a16="http://schemas.microsoft.com/office/drawing/2014/main" val="2162343113"/>
                    </a:ext>
                  </a:extLst>
                </a:gridCol>
              </a:tblGrid>
              <a:tr h="595471">
                <a:tc rowSpan="2" gridSpan="2">
                  <a:txBody>
                    <a:bodyPr/>
                    <a:lstStyle/>
                    <a:p>
                      <a:pPr algn="l"/>
                      <a:r>
                        <a:rPr lang="de-DE" sz="1600" b="0" dirty="0">
                          <a:solidFill>
                            <a:srgbClr val="002060"/>
                          </a:solidFill>
                        </a:rPr>
                        <a:t>Zuordnung der einzelnen Marklokationen durch NB in</a:t>
                      </a: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2000" b="1" dirty="0">
                          <a:solidFill>
                            <a:srgbClr val="002060"/>
                          </a:solidFill>
                        </a:rPr>
                        <a:t>Region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16681"/>
                  </a:ext>
                </a:extLst>
              </a:tr>
              <a:tr h="595471"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>
                          <a:solidFill>
                            <a:srgbClr val="002060"/>
                          </a:solidFill>
                        </a:rPr>
                        <a:t>Ost</a:t>
                      </a:r>
                      <a:endParaRPr lang="de-DE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rgbClr val="002060"/>
                          </a:solidFill>
                        </a:rPr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rgbClr val="002060"/>
                          </a:solidFill>
                        </a:rPr>
                        <a:t>Süd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9700214"/>
                  </a:ext>
                </a:extLst>
              </a:tr>
              <a:tr h="595471">
                <a:tc rowSpan="4"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rgbClr val="002060"/>
                          </a:solidFill>
                        </a:rPr>
                        <a:t>Kategorie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rgbClr val="002060"/>
                          </a:solidFill>
                        </a:rPr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5973365"/>
                  </a:ext>
                </a:extLst>
              </a:tr>
              <a:tr h="595471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rgbClr val="002060"/>
                          </a:solidFill>
                        </a:rPr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116064"/>
                  </a:ext>
                </a:extLst>
              </a:tr>
              <a:tr h="595471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rgbClr val="002060"/>
                          </a:solidFill>
                        </a:rPr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157253"/>
                  </a:ext>
                </a:extLst>
              </a:tr>
              <a:tr h="595471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rgbClr val="002060"/>
                          </a:solidFill>
                        </a:rPr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6589677"/>
                  </a:ext>
                </a:extLst>
              </a:tr>
            </a:tbl>
          </a:graphicData>
        </a:graphic>
      </p:graphicFrame>
      <p:pic>
        <p:nvPicPr>
          <p:cNvPr id="10" name="Grafik 9">
            <a:extLst>
              <a:ext uri="{FF2B5EF4-FFF2-40B4-BE49-F238E27FC236}">
                <a16:creationId xmlns:a16="http://schemas.microsoft.com/office/drawing/2014/main" id="{B1CB8F11-08E1-3445-7F88-40ACC8282E0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0000"/>
          </a:blip>
          <a:stretch>
            <a:fillRect/>
          </a:stretch>
        </p:blipFill>
        <p:spPr>
          <a:xfrm>
            <a:off x="119336" y="1090503"/>
            <a:ext cx="4176464" cy="5767498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753CA66E-C625-46AE-97A9-C43F8FE46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113" y="476883"/>
            <a:ext cx="10117137" cy="503845"/>
          </a:xfrm>
        </p:spPr>
        <p:txBody>
          <a:bodyPr/>
          <a:lstStyle/>
          <a:p>
            <a:r>
              <a:rPr lang="de-DE" dirty="0"/>
              <a:t>Zulässige Bilanzierungsverfahren in Abhängigkeit der Messtechnischeneinordnung </a:t>
            </a:r>
            <a:r>
              <a:rPr lang="de-DE" dirty="0">
                <a:sym typeface="Wingdings" panose="05000000000000000000" pitchFamily="2" charset="2"/>
              </a:rPr>
              <a:t> Alternative zur BNetzA</a:t>
            </a:r>
            <a:endParaRPr lang="de-DE" dirty="0"/>
          </a:p>
        </p:txBody>
      </p:sp>
      <p:sp>
        <p:nvSpPr>
          <p:cNvPr id="25" name="Fußzeilenplatzhalter 5">
            <a:extLst>
              <a:ext uri="{FF2B5EF4-FFF2-40B4-BE49-F238E27FC236}">
                <a16:creationId xmlns:a16="http://schemas.microsoft.com/office/drawing/2014/main" id="{FE8F0D50-830D-407C-BEFB-B9680A65C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de-DE" noProof="0"/>
              <a:t>Anlage Zur EnBW und NetzeBW Stellungnahme I Michael Stegmüller I 12.11.2024</a:t>
            </a:r>
            <a:endParaRPr lang="de-DE" noProof="0" dirty="0"/>
          </a:p>
        </p:txBody>
      </p:sp>
      <p:sp>
        <p:nvSpPr>
          <p:cNvPr id="22" name="Foliennummernplatzhalter 6">
            <a:extLst>
              <a:ext uri="{FF2B5EF4-FFF2-40B4-BE49-F238E27FC236}">
                <a16:creationId xmlns:a16="http://schemas.microsoft.com/office/drawing/2014/main" id="{82182BAA-634C-4608-9079-C9BDE310E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BFC357-94BC-44C8-B600-C5D15BBAA3CF}" type="slidenum">
              <a:rPr lang="de-DE" noProof="0" smtClean="0"/>
              <a:pPr lvl="0"/>
              <a:t>4</a:t>
            </a:fld>
            <a:endParaRPr lang="de-DE" noProof="0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01CB819-EC8B-11CC-32D7-CBB75678A1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07409" y="2028424"/>
            <a:ext cx="504056" cy="504056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95A4863D-8244-807B-1EF9-5FA01B33A9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7584" y="1554178"/>
            <a:ext cx="504056" cy="504056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B8D8809E-B920-CACC-1FB1-EE2D8372ED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714547" y="2866268"/>
            <a:ext cx="504173" cy="504173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0379A5AD-2E1F-8105-E577-A5E986CEBE5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243749" y="2410430"/>
            <a:ext cx="504173" cy="504173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5F4A4E21-7DD8-B39B-DEB7-5CA05FB0987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303858" y="5904387"/>
            <a:ext cx="504056" cy="504056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2F68810B-7361-FCEF-1AD0-3A8515C9DC8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05853" y="4885362"/>
            <a:ext cx="504056" cy="504056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E4859643-2AFD-2284-2159-DCE2DA2EF3C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770088" y="4611182"/>
            <a:ext cx="504173" cy="504173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F788CAB8-5FC0-35B0-9269-F736B2EB469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607347" y="5772679"/>
            <a:ext cx="504173" cy="504173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162597A7-C27D-828D-9547-EF57073D03E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580235" y="4185492"/>
            <a:ext cx="504056" cy="504056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A0E2BE65-74AD-F01A-AD10-6795BCBAC1A1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695400" y="4242391"/>
            <a:ext cx="504056" cy="504056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A8FADA4B-27AF-9271-E185-F05A135314E2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215532" y="2005603"/>
            <a:ext cx="504173" cy="504173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3CC4EB56-D9A5-A9FC-5220-307C7972CFBE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805795" y="3101269"/>
            <a:ext cx="504173" cy="504173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18AA4D78-BB12-5A6B-B363-191160E905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05453" y="1191198"/>
            <a:ext cx="504056" cy="504056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17681CF5-0FC4-A151-A4B6-41E0FEFB92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227083" y="2192660"/>
            <a:ext cx="504056" cy="504056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6EA97FAF-E4DD-F6CE-8FF0-B45DBAFC34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433688" y="1573284"/>
            <a:ext cx="504173" cy="504173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3EDEBB43-3CD4-4232-5673-1EB0D4F3E28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274261" y="2961409"/>
            <a:ext cx="504173" cy="504173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650C91F9-1134-8FBC-9F83-72645AEA82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09772" y="3470196"/>
            <a:ext cx="504056" cy="504056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07FEBAEF-8374-41DB-BA90-FB430FB238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55640" y="2806420"/>
            <a:ext cx="504056" cy="504056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9A0DD906-3315-1057-F294-0990609449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795256" y="1610452"/>
            <a:ext cx="504173" cy="504173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B3F74F26-6112-BB2F-F188-2964F8B3998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768045" y="3540881"/>
            <a:ext cx="504173" cy="504173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C9D9F858-D8BD-9354-FFF6-8737A30BEE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30061" y="4778626"/>
            <a:ext cx="504056" cy="504056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F7BE65E0-EF3F-F836-6173-AEDCB2D7BD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430061" y="3642251"/>
            <a:ext cx="504056" cy="504056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3E11F6C6-BF6A-E6B6-0995-E9B9CE778C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430061" y="4210380"/>
            <a:ext cx="504173" cy="504173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5C571BB5-EAD0-8666-5744-0FA96B4DF17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30061" y="5346756"/>
            <a:ext cx="504173" cy="504173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E4E54450-83F8-9B00-0F39-694BDCF748EF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365741" y="3800988"/>
            <a:ext cx="504056" cy="504056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D1A9EFB2-2F9F-9374-BB12-19A7A0C597D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955540" y="3529652"/>
            <a:ext cx="504056" cy="504056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4C0B2D9F-2700-8583-4BB1-0569BBDE9C1D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336698" y="3605442"/>
            <a:ext cx="504173" cy="504173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9928DD32-1C26-CE8A-B247-14065ED03702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2408268" y="4340405"/>
            <a:ext cx="504173" cy="504173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C121A2F3-5384-1AFD-4325-4BDF919AAD0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448562" y="3389582"/>
            <a:ext cx="504056" cy="504056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7A4A9FEF-6CB1-6907-770D-BB6F1390653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885315" y="2542046"/>
            <a:ext cx="504056" cy="504056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E286689A-8FB6-ED37-5662-7A1668D2A66B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911803" y="3623269"/>
            <a:ext cx="504173" cy="504173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41C56CAB-0FC8-5DB8-E7E3-BAE0F1FFC5CC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3261142" y="4081297"/>
            <a:ext cx="504173" cy="504173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26728563-03CB-4075-5D16-C28D0094641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214468" y="4451534"/>
            <a:ext cx="504056" cy="504056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FF553A88-8B97-CABC-C5F0-650F4B120DA9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673985" y="2950094"/>
            <a:ext cx="504056" cy="504056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66D54BC3-2A01-0549-E205-3C39C073D0C5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662329" y="2243744"/>
            <a:ext cx="504173" cy="504173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102F44D7-8B01-4CC0-2509-21E7947F75EC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352642" y="4609545"/>
            <a:ext cx="504173" cy="504173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3791F8FE-4606-3A9E-07FD-5BFA3F7D943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7237153" y="4778626"/>
            <a:ext cx="504056" cy="504056"/>
          </a:xfrm>
          <a:prstGeom prst="rect">
            <a:avLst/>
          </a:prstGeom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id="{F651A1AB-7625-C23B-7A92-5528EDAB711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7237153" y="3642251"/>
            <a:ext cx="504056" cy="504056"/>
          </a:xfrm>
          <a:prstGeom prst="rect">
            <a:avLst/>
          </a:prstGeom>
        </p:spPr>
      </p:pic>
      <p:pic>
        <p:nvPicPr>
          <p:cNvPr id="53" name="Grafik 52">
            <a:extLst>
              <a:ext uri="{FF2B5EF4-FFF2-40B4-BE49-F238E27FC236}">
                <a16:creationId xmlns:a16="http://schemas.microsoft.com/office/drawing/2014/main" id="{93BFA2EB-1D06-F16C-1CCB-9CD0959F5D10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7237095" y="4210380"/>
            <a:ext cx="504173" cy="504173"/>
          </a:xfrm>
          <a:prstGeom prst="rect">
            <a:avLst/>
          </a:prstGeom>
        </p:spPr>
      </p:pic>
      <p:pic>
        <p:nvPicPr>
          <p:cNvPr id="54" name="Grafik 53">
            <a:extLst>
              <a:ext uri="{FF2B5EF4-FFF2-40B4-BE49-F238E27FC236}">
                <a16:creationId xmlns:a16="http://schemas.microsoft.com/office/drawing/2014/main" id="{6D852C58-F92C-7416-1827-77F00A9741E1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7237094" y="5346756"/>
            <a:ext cx="504173" cy="504173"/>
          </a:xfrm>
          <a:prstGeom prst="rect">
            <a:avLst/>
          </a:prstGeom>
        </p:spPr>
      </p:pic>
      <p:pic>
        <p:nvPicPr>
          <p:cNvPr id="55" name="Grafik 54">
            <a:extLst>
              <a:ext uri="{FF2B5EF4-FFF2-40B4-BE49-F238E27FC236}">
                <a16:creationId xmlns:a16="http://schemas.microsoft.com/office/drawing/2014/main" id="{70FCAB67-C379-7562-6EA5-FF0C32D7098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74830" y="5067704"/>
            <a:ext cx="504056" cy="504056"/>
          </a:xfrm>
          <a:prstGeom prst="rect">
            <a:avLst/>
          </a:prstGeom>
        </p:spPr>
      </p:pic>
      <p:pic>
        <p:nvPicPr>
          <p:cNvPr id="56" name="Grafik 55">
            <a:extLst>
              <a:ext uri="{FF2B5EF4-FFF2-40B4-BE49-F238E27FC236}">
                <a16:creationId xmlns:a16="http://schemas.microsoft.com/office/drawing/2014/main" id="{EDC7863B-3BE3-B04E-4F89-3F1882FCFBF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91221" y="5509084"/>
            <a:ext cx="504056" cy="504056"/>
          </a:xfrm>
          <a:prstGeom prst="rect">
            <a:avLst/>
          </a:prstGeom>
        </p:spPr>
      </p:pic>
      <p:pic>
        <p:nvPicPr>
          <p:cNvPr id="57" name="Grafik 56">
            <a:extLst>
              <a:ext uri="{FF2B5EF4-FFF2-40B4-BE49-F238E27FC236}">
                <a16:creationId xmlns:a16="http://schemas.microsoft.com/office/drawing/2014/main" id="{AAFA46D9-A1C7-6375-416A-9D42677E70D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785134" y="4855658"/>
            <a:ext cx="504173" cy="504173"/>
          </a:xfrm>
          <a:prstGeom prst="rect">
            <a:avLst/>
          </a:prstGeom>
        </p:spPr>
      </p:pic>
      <p:pic>
        <p:nvPicPr>
          <p:cNvPr id="58" name="Grafik 57">
            <a:extLst>
              <a:ext uri="{FF2B5EF4-FFF2-40B4-BE49-F238E27FC236}">
                <a16:creationId xmlns:a16="http://schemas.microsoft.com/office/drawing/2014/main" id="{AECDB65A-4AB9-6FD3-DFE9-E3D52178AF7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912441" y="5336998"/>
            <a:ext cx="504173" cy="504173"/>
          </a:xfrm>
          <a:prstGeom prst="rect">
            <a:avLst/>
          </a:prstGeom>
        </p:spPr>
      </p:pic>
      <p:pic>
        <p:nvPicPr>
          <p:cNvPr id="59" name="Grafik 58">
            <a:extLst>
              <a:ext uri="{FF2B5EF4-FFF2-40B4-BE49-F238E27FC236}">
                <a16:creationId xmlns:a16="http://schemas.microsoft.com/office/drawing/2014/main" id="{5DA6E3A3-766F-9081-743A-78B943BB43A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624989" y="5984477"/>
            <a:ext cx="504056" cy="504056"/>
          </a:xfrm>
          <a:prstGeom prst="rect">
            <a:avLst/>
          </a:prstGeom>
        </p:spPr>
      </p:pic>
      <p:pic>
        <p:nvPicPr>
          <p:cNvPr id="60" name="Grafik 59">
            <a:extLst>
              <a:ext uri="{FF2B5EF4-FFF2-40B4-BE49-F238E27FC236}">
                <a16:creationId xmlns:a16="http://schemas.microsoft.com/office/drawing/2014/main" id="{0BE49A18-9998-DDB6-D83F-8909A491008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097204" y="5994337"/>
            <a:ext cx="504056" cy="504056"/>
          </a:xfrm>
          <a:prstGeom prst="rect">
            <a:avLst/>
          </a:prstGeom>
        </p:spPr>
      </p:pic>
      <p:pic>
        <p:nvPicPr>
          <p:cNvPr id="61" name="Grafik 60">
            <a:extLst>
              <a:ext uri="{FF2B5EF4-FFF2-40B4-BE49-F238E27FC236}">
                <a16:creationId xmlns:a16="http://schemas.microsoft.com/office/drawing/2014/main" id="{7C0BC41C-59B2-404E-E861-63BF4E74452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233455" y="5525244"/>
            <a:ext cx="504173" cy="504173"/>
          </a:xfrm>
          <a:prstGeom prst="rect">
            <a:avLst/>
          </a:prstGeom>
        </p:spPr>
      </p:pic>
      <p:pic>
        <p:nvPicPr>
          <p:cNvPr id="62" name="Grafik 61">
            <a:extLst>
              <a:ext uri="{FF2B5EF4-FFF2-40B4-BE49-F238E27FC236}">
                <a16:creationId xmlns:a16="http://schemas.microsoft.com/office/drawing/2014/main" id="{D7A49EDF-84B2-5532-B925-7938227C1BF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59144" y="5984477"/>
            <a:ext cx="504173" cy="504173"/>
          </a:xfrm>
          <a:prstGeom prst="rect">
            <a:avLst/>
          </a:prstGeom>
        </p:spPr>
      </p:pic>
      <p:pic>
        <p:nvPicPr>
          <p:cNvPr id="63" name="Grafik 62">
            <a:extLst>
              <a:ext uri="{FF2B5EF4-FFF2-40B4-BE49-F238E27FC236}">
                <a16:creationId xmlns:a16="http://schemas.microsoft.com/office/drawing/2014/main" id="{E5C16F83-1BD3-1B60-9E23-6B716F4F1C0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363306" y="6110052"/>
            <a:ext cx="504056" cy="504056"/>
          </a:xfrm>
          <a:prstGeom prst="rect">
            <a:avLst/>
          </a:prstGeom>
        </p:spPr>
      </p:pic>
      <p:pic>
        <p:nvPicPr>
          <p:cNvPr id="64" name="Grafik 63">
            <a:extLst>
              <a:ext uri="{FF2B5EF4-FFF2-40B4-BE49-F238E27FC236}">
                <a16:creationId xmlns:a16="http://schemas.microsoft.com/office/drawing/2014/main" id="{22971F01-9C59-8D66-4429-5AB966D639E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233990" y="5011359"/>
            <a:ext cx="504056" cy="504056"/>
          </a:xfrm>
          <a:prstGeom prst="rect">
            <a:avLst/>
          </a:prstGeom>
        </p:spPr>
      </p:pic>
      <p:pic>
        <p:nvPicPr>
          <p:cNvPr id="65" name="Grafik 64">
            <a:extLst>
              <a:ext uri="{FF2B5EF4-FFF2-40B4-BE49-F238E27FC236}">
                <a16:creationId xmlns:a16="http://schemas.microsoft.com/office/drawing/2014/main" id="{805532A8-7CC7-2E02-247D-50710B79758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462461" y="5357064"/>
            <a:ext cx="504173" cy="504173"/>
          </a:xfrm>
          <a:prstGeom prst="rect">
            <a:avLst/>
          </a:prstGeom>
        </p:spPr>
      </p:pic>
      <p:pic>
        <p:nvPicPr>
          <p:cNvPr id="66" name="Grafik 65">
            <a:extLst>
              <a:ext uri="{FF2B5EF4-FFF2-40B4-BE49-F238E27FC236}">
                <a16:creationId xmlns:a16="http://schemas.microsoft.com/office/drawing/2014/main" id="{057A30C7-3178-D061-86EA-FEE875FD3D3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430642" y="5183278"/>
            <a:ext cx="504173" cy="504173"/>
          </a:xfrm>
          <a:prstGeom prst="rect">
            <a:avLst/>
          </a:prstGeom>
        </p:spPr>
      </p:pic>
      <p:pic>
        <p:nvPicPr>
          <p:cNvPr id="67" name="Grafik 66">
            <a:extLst>
              <a:ext uri="{FF2B5EF4-FFF2-40B4-BE49-F238E27FC236}">
                <a16:creationId xmlns:a16="http://schemas.microsoft.com/office/drawing/2014/main" id="{6A2ACDBD-6ADA-5088-21D6-4B60234D1B3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044245" y="4778626"/>
            <a:ext cx="504056" cy="504056"/>
          </a:xfrm>
          <a:prstGeom prst="rect">
            <a:avLst/>
          </a:prstGeom>
        </p:spPr>
      </p:pic>
      <p:pic>
        <p:nvPicPr>
          <p:cNvPr id="68" name="Grafik 67">
            <a:extLst>
              <a:ext uri="{FF2B5EF4-FFF2-40B4-BE49-F238E27FC236}">
                <a16:creationId xmlns:a16="http://schemas.microsoft.com/office/drawing/2014/main" id="{F20093C1-2B42-0156-EE7E-66A162AC7B2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044245" y="3642251"/>
            <a:ext cx="504056" cy="504056"/>
          </a:xfrm>
          <a:prstGeom prst="rect">
            <a:avLst/>
          </a:prstGeom>
        </p:spPr>
      </p:pic>
      <p:pic>
        <p:nvPicPr>
          <p:cNvPr id="69" name="Grafik 68">
            <a:extLst>
              <a:ext uri="{FF2B5EF4-FFF2-40B4-BE49-F238E27FC236}">
                <a16:creationId xmlns:a16="http://schemas.microsoft.com/office/drawing/2014/main" id="{C09EDEFE-AD95-B014-1C6C-8D95008C3E8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044128" y="4210380"/>
            <a:ext cx="504173" cy="504173"/>
          </a:xfrm>
          <a:prstGeom prst="rect">
            <a:avLst/>
          </a:prstGeom>
        </p:spPr>
      </p:pic>
      <p:pic>
        <p:nvPicPr>
          <p:cNvPr id="70" name="Grafik 69">
            <a:extLst>
              <a:ext uri="{FF2B5EF4-FFF2-40B4-BE49-F238E27FC236}">
                <a16:creationId xmlns:a16="http://schemas.microsoft.com/office/drawing/2014/main" id="{259415B5-656A-119A-F514-32CE85AF23E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044128" y="5346756"/>
            <a:ext cx="504173" cy="504173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F8C3F1A5-5B67-0DCE-0A77-0AB0B48FBD72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4583832" y="1420835"/>
            <a:ext cx="698400" cy="6984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F7D55989-3948-E60D-5F1D-1B52469E33CB}"/>
              </a:ext>
            </a:extLst>
          </p:cNvPr>
          <p:cNvSpPr txBox="1"/>
          <p:nvPr/>
        </p:nvSpPr>
        <p:spPr>
          <a:xfrm>
            <a:off x="5246174" y="1657570"/>
            <a:ext cx="31540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</a:rPr>
              <a:t>Referenzprofil</a:t>
            </a:r>
          </a:p>
        </p:txBody>
      </p:sp>
      <p:sp>
        <p:nvSpPr>
          <p:cNvPr id="5" name="Pfeil: nach rechts 4">
            <a:extLst>
              <a:ext uri="{FF2B5EF4-FFF2-40B4-BE49-F238E27FC236}">
                <a16:creationId xmlns:a16="http://schemas.microsoft.com/office/drawing/2014/main" id="{131AF99C-8F1C-9BE4-1B60-17C17F928267}"/>
              </a:ext>
            </a:extLst>
          </p:cNvPr>
          <p:cNvSpPr/>
          <p:nvPr/>
        </p:nvSpPr>
        <p:spPr>
          <a:xfrm>
            <a:off x="8934016" y="3709400"/>
            <a:ext cx="978408" cy="113517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DC13990-C3FB-F297-640B-220E543A2864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9958010" y="3069797"/>
            <a:ext cx="2159403" cy="215940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0527C841-E514-B796-9A48-19AD1F19397E}"/>
              </a:ext>
            </a:extLst>
          </p:cNvPr>
          <p:cNvSpPr txBox="1"/>
          <p:nvPr/>
        </p:nvSpPr>
        <p:spPr>
          <a:xfrm>
            <a:off x="10123822" y="5034103"/>
            <a:ext cx="20391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 err="1">
                <a:solidFill>
                  <a:srgbClr val="002060"/>
                </a:solidFill>
              </a:rPr>
              <a:t>MaBiS</a:t>
            </a:r>
            <a:r>
              <a:rPr lang="de-DE" sz="2400" b="1" dirty="0">
                <a:solidFill>
                  <a:srgbClr val="002060"/>
                </a:solidFill>
              </a:rPr>
              <a:t>-HUB</a:t>
            </a: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7B508D2E-99F2-B2D7-53AE-F203367385EE}"/>
              </a:ext>
            </a:extLst>
          </p:cNvPr>
          <p:cNvGrpSpPr/>
          <p:nvPr/>
        </p:nvGrpSpPr>
        <p:grpSpPr>
          <a:xfrm>
            <a:off x="8204997" y="1344553"/>
            <a:ext cx="1785635" cy="1586665"/>
            <a:chOff x="8009280" y="152636"/>
            <a:chExt cx="1785635" cy="1586665"/>
          </a:xfrm>
        </p:grpSpPr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4492A7C1-5178-DC3D-0AED-BF197F21F43C}"/>
                </a:ext>
              </a:extLst>
            </p:cNvPr>
            <p:cNvGrpSpPr/>
            <p:nvPr/>
          </p:nvGrpSpPr>
          <p:grpSpPr>
            <a:xfrm>
              <a:off x="8009280" y="152636"/>
              <a:ext cx="1785635" cy="1586665"/>
              <a:chOff x="8009280" y="267816"/>
              <a:chExt cx="1785635" cy="1586665"/>
            </a:xfrm>
          </p:grpSpPr>
          <p:sp>
            <p:nvSpPr>
              <p:cNvPr id="73" name="Ellipse 72">
                <a:extLst>
                  <a:ext uri="{FF2B5EF4-FFF2-40B4-BE49-F238E27FC236}">
                    <a16:creationId xmlns:a16="http://schemas.microsoft.com/office/drawing/2014/main" id="{3060DBAF-F29A-3D74-DADE-7B565FA4563B}"/>
                  </a:ext>
                </a:extLst>
              </p:cNvPr>
              <p:cNvSpPr/>
              <p:nvPr/>
            </p:nvSpPr>
            <p:spPr bwMode="gray">
              <a:xfrm rot="600000">
                <a:off x="9068655" y="267816"/>
                <a:ext cx="726260" cy="726260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Aft>
                    <a:spcPct val="0"/>
                  </a:spcAft>
                </a:pPr>
                <a:endParaRPr lang="de-DE" sz="1200" dirty="0">
                  <a:solidFill>
                    <a:schemeClr val="bg1"/>
                  </a:solidFill>
                  <a:latin typeface="EnBW DIN Pro Medium" panose="020B0604020101020102" pitchFamily="34" charset="0"/>
                  <a:cs typeface="EnBW DIN Pro Medium" panose="020B0604020101020102" pitchFamily="34" charset="0"/>
                </a:endParaRPr>
              </a:p>
            </p:txBody>
          </p:sp>
          <p:sp>
            <p:nvSpPr>
              <p:cNvPr id="74" name="Ellipse 73">
                <a:extLst>
                  <a:ext uri="{FF2B5EF4-FFF2-40B4-BE49-F238E27FC236}">
                    <a16:creationId xmlns:a16="http://schemas.microsoft.com/office/drawing/2014/main" id="{6E982F9E-4B93-0B62-D1AD-9D5C973F6347}"/>
                  </a:ext>
                </a:extLst>
              </p:cNvPr>
              <p:cNvSpPr/>
              <p:nvPr/>
            </p:nvSpPr>
            <p:spPr bwMode="gray">
              <a:xfrm rot="600000">
                <a:off x="8009280" y="392435"/>
                <a:ext cx="1462046" cy="1462046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Aft>
                    <a:spcPct val="0"/>
                  </a:spcAft>
                </a:pPr>
                <a:r>
                  <a:rPr lang="de-DE" sz="1100" dirty="0">
                    <a:solidFill>
                      <a:schemeClr val="bg1"/>
                    </a:solidFill>
                    <a:latin typeface="EnBW DIN Pro Medium" panose="020B0604020101020102" pitchFamily="34" charset="0"/>
                    <a:cs typeface="EnBW DIN Pro Medium" panose="020B0604020101020102" pitchFamily="34" charset="0"/>
                  </a:rPr>
                  <a:t>Kategorien und die Regionen der einzelnen Kategorien werden von der Branche standardisiert</a:t>
                </a:r>
              </a:p>
            </p:txBody>
          </p:sp>
        </p:grpSp>
        <p:sp>
          <p:nvSpPr>
            <p:cNvPr id="71" name="Grafik 8">
              <a:extLst>
                <a:ext uri="{FF2B5EF4-FFF2-40B4-BE49-F238E27FC236}">
                  <a16:creationId xmlns:a16="http://schemas.microsoft.com/office/drawing/2014/main" id="{34C362D9-92BE-CCB6-A549-26EE5AA97C5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61791" y="245766"/>
              <a:ext cx="539988" cy="540000"/>
            </a:xfrm>
            <a:custGeom>
              <a:avLst/>
              <a:gdLst>
                <a:gd name="connsiteX0" fmla="*/ 2159889 w 4319873"/>
                <a:gd name="connsiteY0" fmla="*/ 0 h 4319968"/>
                <a:gd name="connsiteX1" fmla="*/ 0 w 4319873"/>
                <a:gd name="connsiteY1" fmla="*/ 2159984 h 4319968"/>
                <a:gd name="connsiteX2" fmla="*/ 144018 w 4319873"/>
                <a:gd name="connsiteY2" fmla="*/ 2951988 h 4319968"/>
                <a:gd name="connsiteX3" fmla="*/ 331184 w 4319873"/>
                <a:gd name="connsiteY3" fmla="*/ 3038380 h 4319968"/>
                <a:gd name="connsiteX4" fmla="*/ 417576 w 4319873"/>
                <a:gd name="connsiteY4" fmla="*/ 2851214 h 4319968"/>
                <a:gd name="connsiteX5" fmla="*/ 287941 w 4319873"/>
                <a:gd name="connsiteY5" fmla="*/ 2159984 h 4319968"/>
                <a:gd name="connsiteX6" fmla="*/ 2159794 w 4319873"/>
                <a:gd name="connsiteY6" fmla="*/ 288036 h 4319968"/>
                <a:gd name="connsiteX7" fmla="*/ 4031647 w 4319873"/>
                <a:gd name="connsiteY7" fmla="*/ 2159984 h 4319968"/>
                <a:gd name="connsiteX8" fmla="*/ 2159889 w 4319873"/>
                <a:gd name="connsiteY8" fmla="*/ 4031933 h 4319968"/>
                <a:gd name="connsiteX9" fmla="*/ 806387 w 4319873"/>
                <a:gd name="connsiteY9" fmla="*/ 3455956 h 4319968"/>
                <a:gd name="connsiteX10" fmla="*/ 604838 w 4319873"/>
                <a:gd name="connsiteY10" fmla="*/ 3455956 h 4319968"/>
                <a:gd name="connsiteX11" fmla="*/ 604838 w 4319873"/>
                <a:gd name="connsiteY11" fmla="*/ 3657600 h 4319968"/>
                <a:gd name="connsiteX12" fmla="*/ 2159984 w 4319873"/>
                <a:gd name="connsiteY12" fmla="*/ 4319969 h 4319968"/>
                <a:gd name="connsiteX13" fmla="*/ 4319873 w 4319873"/>
                <a:gd name="connsiteY13" fmla="*/ 2159984 h 4319968"/>
                <a:gd name="connsiteX14" fmla="*/ 2159889 w 4319873"/>
                <a:gd name="connsiteY14" fmla="*/ 0 h 4319968"/>
                <a:gd name="connsiteX15" fmla="*/ 2158365 w 4319873"/>
                <a:gd name="connsiteY15" fmla="*/ 2688622 h 4319968"/>
                <a:gd name="connsiteX16" fmla="*/ 2348865 w 4319873"/>
                <a:gd name="connsiteY16" fmla="*/ 2498122 h 4319968"/>
                <a:gd name="connsiteX17" fmla="*/ 2348865 w 4319873"/>
                <a:gd name="connsiteY17" fmla="*/ 1163288 h 4319968"/>
                <a:gd name="connsiteX18" fmla="*/ 2158365 w 4319873"/>
                <a:gd name="connsiteY18" fmla="*/ 972788 h 4319968"/>
                <a:gd name="connsiteX19" fmla="*/ 1967865 w 4319873"/>
                <a:gd name="connsiteY19" fmla="*/ 1163288 h 4319968"/>
                <a:gd name="connsiteX20" fmla="*/ 1967865 w 4319873"/>
                <a:gd name="connsiteY20" fmla="*/ 2498122 h 4319968"/>
                <a:gd name="connsiteX21" fmla="*/ 2158365 w 4319873"/>
                <a:gd name="connsiteY21" fmla="*/ 2688622 h 4319968"/>
                <a:gd name="connsiteX22" fmla="*/ 2159127 w 4319873"/>
                <a:gd name="connsiteY22" fmla="*/ 3431572 h 4319968"/>
                <a:gd name="connsiteX23" fmla="*/ 2378202 w 4319873"/>
                <a:gd name="connsiteY23" fmla="*/ 3212497 h 4319968"/>
                <a:gd name="connsiteX24" fmla="*/ 2159127 w 4319873"/>
                <a:gd name="connsiteY24" fmla="*/ 2993422 h 4319968"/>
                <a:gd name="connsiteX25" fmla="*/ 1940052 w 4319873"/>
                <a:gd name="connsiteY25" fmla="*/ 3212497 h 4319968"/>
                <a:gd name="connsiteX26" fmla="*/ 2159127 w 4319873"/>
                <a:gd name="connsiteY26" fmla="*/ 3431572 h 431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319873" h="4319968">
                  <a:moveTo>
                    <a:pt x="2159889" y="0"/>
                  </a:moveTo>
                  <a:cubicBezTo>
                    <a:pt x="964787" y="0"/>
                    <a:pt x="0" y="964787"/>
                    <a:pt x="0" y="2159984"/>
                  </a:cubicBezTo>
                  <a:cubicBezTo>
                    <a:pt x="0" y="2433542"/>
                    <a:pt x="57626" y="2707196"/>
                    <a:pt x="144018" y="2951988"/>
                  </a:cubicBezTo>
                  <a:cubicBezTo>
                    <a:pt x="172784" y="3038380"/>
                    <a:pt x="259175" y="3067145"/>
                    <a:pt x="331184" y="3038380"/>
                  </a:cubicBezTo>
                  <a:cubicBezTo>
                    <a:pt x="417576" y="3009614"/>
                    <a:pt x="446342" y="2923223"/>
                    <a:pt x="417576" y="2851214"/>
                  </a:cubicBezTo>
                  <a:cubicBezTo>
                    <a:pt x="331184" y="2635187"/>
                    <a:pt x="287941" y="2404777"/>
                    <a:pt x="287941" y="2159984"/>
                  </a:cubicBezTo>
                  <a:cubicBezTo>
                    <a:pt x="287941" y="1123188"/>
                    <a:pt x="1123093" y="288036"/>
                    <a:pt x="2159794" y="288036"/>
                  </a:cubicBezTo>
                  <a:cubicBezTo>
                    <a:pt x="3196495" y="288036"/>
                    <a:pt x="4031647" y="1123188"/>
                    <a:pt x="4031647" y="2159984"/>
                  </a:cubicBezTo>
                  <a:cubicBezTo>
                    <a:pt x="4031647" y="3196781"/>
                    <a:pt x="3196590" y="4031933"/>
                    <a:pt x="2159889" y="4031933"/>
                  </a:cubicBezTo>
                  <a:cubicBezTo>
                    <a:pt x="1655921" y="4031933"/>
                    <a:pt x="1151954" y="3815906"/>
                    <a:pt x="806387" y="3455956"/>
                  </a:cubicBezTo>
                  <a:cubicBezTo>
                    <a:pt x="748760" y="3398330"/>
                    <a:pt x="662369" y="3398330"/>
                    <a:pt x="604838" y="3455956"/>
                  </a:cubicBezTo>
                  <a:cubicBezTo>
                    <a:pt x="547211" y="3513582"/>
                    <a:pt x="547211" y="3599974"/>
                    <a:pt x="604838" y="3657600"/>
                  </a:cubicBezTo>
                  <a:cubicBezTo>
                    <a:pt x="1008031" y="4075176"/>
                    <a:pt x="1569625" y="4319969"/>
                    <a:pt x="2159984" y="4319969"/>
                  </a:cubicBezTo>
                  <a:cubicBezTo>
                    <a:pt x="3355086" y="4319969"/>
                    <a:pt x="4319873" y="3355181"/>
                    <a:pt x="4319873" y="2159984"/>
                  </a:cubicBezTo>
                  <a:cubicBezTo>
                    <a:pt x="4319873" y="964787"/>
                    <a:pt x="3354991" y="0"/>
                    <a:pt x="2159889" y="0"/>
                  </a:cubicBezTo>
                  <a:close/>
                  <a:moveTo>
                    <a:pt x="2158365" y="2688622"/>
                  </a:moveTo>
                  <a:cubicBezTo>
                    <a:pt x="2263616" y="2688622"/>
                    <a:pt x="2348865" y="2603373"/>
                    <a:pt x="2348865" y="2498122"/>
                  </a:cubicBezTo>
                  <a:lnTo>
                    <a:pt x="2348865" y="1163288"/>
                  </a:lnTo>
                  <a:cubicBezTo>
                    <a:pt x="2348865" y="1058037"/>
                    <a:pt x="2263616" y="972788"/>
                    <a:pt x="2158365" y="972788"/>
                  </a:cubicBezTo>
                  <a:cubicBezTo>
                    <a:pt x="2053114" y="972788"/>
                    <a:pt x="1967865" y="1058037"/>
                    <a:pt x="1967865" y="1163288"/>
                  </a:cubicBezTo>
                  <a:lnTo>
                    <a:pt x="1967865" y="2498122"/>
                  </a:lnTo>
                  <a:cubicBezTo>
                    <a:pt x="1967865" y="2603278"/>
                    <a:pt x="2053114" y="2688622"/>
                    <a:pt x="2158365" y="2688622"/>
                  </a:cubicBezTo>
                  <a:close/>
                  <a:moveTo>
                    <a:pt x="2159127" y="3431572"/>
                  </a:moveTo>
                  <a:cubicBezTo>
                    <a:pt x="2279904" y="3431572"/>
                    <a:pt x="2378202" y="3333274"/>
                    <a:pt x="2378202" y="3212497"/>
                  </a:cubicBezTo>
                  <a:cubicBezTo>
                    <a:pt x="2378202" y="3091720"/>
                    <a:pt x="2279904" y="2993422"/>
                    <a:pt x="2159127" y="2993422"/>
                  </a:cubicBezTo>
                  <a:cubicBezTo>
                    <a:pt x="2038350" y="2993422"/>
                    <a:pt x="1940052" y="3091720"/>
                    <a:pt x="1940052" y="3212497"/>
                  </a:cubicBezTo>
                  <a:cubicBezTo>
                    <a:pt x="1940052" y="3333274"/>
                    <a:pt x="2038255" y="3431572"/>
                    <a:pt x="2159127" y="3431572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117" name="Gruppieren 116">
            <a:extLst>
              <a:ext uri="{FF2B5EF4-FFF2-40B4-BE49-F238E27FC236}">
                <a16:creationId xmlns:a16="http://schemas.microsoft.com/office/drawing/2014/main" id="{61139A58-4889-21CD-942F-CC53068AE4E5}"/>
              </a:ext>
            </a:extLst>
          </p:cNvPr>
          <p:cNvGrpSpPr/>
          <p:nvPr/>
        </p:nvGrpSpPr>
        <p:grpSpPr>
          <a:xfrm>
            <a:off x="341770" y="1196752"/>
            <a:ext cx="3882022" cy="5422910"/>
            <a:chOff x="489098" y="1343598"/>
            <a:chExt cx="3882022" cy="5422910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ACCE56BC-4202-C961-DD97-75A6CE7978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tretch>
              <a:fillRect/>
            </a:stretch>
          </p:blipFill>
          <p:spPr>
            <a:xfrm>
              <a:off x="3059809" y="2180824"/>
              <a:ext cx="504056" cy="504056"/>
            </a:xfrm>
            <a:prstGeom prst="rect">
              <a:avLst/>
            </a:prstGeom>
          </p:spPr>
        </p:pic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E8036AB8-F561-4097-6679-BB05444C4A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tretch>
              <a:fillRect/>
            </a:stretch>
          </p:blipFill>
          <p:spPr>
            <a:xfrm>
              <a:off x="3419984" y="1706578"/>
              <a:ext cx="504056" cy="504056"/>
            </a:xfrm>
            <a:prstGeom prst="rect">
              <a:avLst/>
            </a:prstGeom>
          </p:spPr>
        </p:pic>
        <p:pic>
          <p:nvPicPr>
            <p:cNvPr id="75" name="Grafik 74">
              <a:extLst>
                <a:ext uri="{FF2B5EF4-FFF2-40B4-BE49-F238E27FC236}">
                  <a16:creationId xmlns:a16="http://schemas.microsoft.com/office/drawing/2014/main" id="{AAB7B920-BD4F-59C2-AB20-FB6180A9DC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tretch>
              <a:fillRect/>
            </a:stretch>
          </p:blipFill>
          <p:spPr>
            <a:xfrm>
              <a:off x="3866947" y="3018668"/>
              <a:ext cx="504173" cy="504173"/>
            </a:xfrm>
            <a:prstGeom prst="rect">
              <a:avLst/>
            </a:prstGeom>
          </p:spPr>
        </p:pic>
        <p:pic>
          <p:nvPicPr>
            <p:cNvPr id="76" name="Grafik 75">
              <a:extLst>
                <a:ext uri="{FF2B5EF4-FFF2-40B4-BE49-F238E27FC236}">
                  <a16:creationId xmlns:a16="http://schemas.microsoft.com/office/drawing/2014/main" id="{B08A5F96-D315-54FA-E05E-ADAD4CFAD6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8"/>
                </a:ext>
              </a:extLst>
            </a:blip>
            <a:stretch>
              <a:fillRect/>
            </a:stretch>
          </p:blipFill>
          <p:spPr>
            <a:xfrm>
              <a:off x="3396149" y="2562830"/>
              <a:ext cx="504173" cy="504173"/>
            </a:xfrm>
            <a:prstGeom prst="rect">
              <a:avLst/>
            </a:prstGeom>
          </p:spPr>
        </p:pic>
        <p:pic>
          <p:nvPicPr>
            <p:cNvPr id="77" name="Grafik 76">
              <a:extLst>
                <a:ext uri="{FF2B5EF4-FFF2-40B4-BE49-F238E27FC236}">
                  <a16:creationId xmlns:a16="http://schemas.microsoft.com/office/drawing/2014/main" id="{3B417915-6249-FD79-85A2-B692AE22E5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tretch>
              <a:fillRect/>
            </a:stretch>
          </p:blipFill>
          <p:spPr>
            <a:xfrm>
              <a:off x="3456258" y="6056787"/>
              <a:ext cx="504056" cy="504056"/>
            </a:xfrm>
            <a:prstGeom prst="rect">
              <a:avLst/>
            </a:prstGeom>
          </p:spPr>
        </p:pic>
        <p:pic>
          <p:nvPicPr>
            <p:cNvPr id="78" name="Grafik 77">
              <a:extLst>
                <a:ext uri="{FF2B5EF4-FFF2-40B4-BE49-F238E27FC236}">
                  <a16:creationId xmlns:a16="http://schemas.microsoft.com/office/drawing/2014/main" id="{7E5B0070-325C-6DF0-FD13-24F5E7A284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tretch>
              <a:fillRect/>
            </a:stretch>
          </p:blipFill>
          <p:spPr>
            <a:xfrm>
              <a:off x="958253" y="5037762"/>
              <a:ext cx="504056" cy="504056"/>
            </a:xfrm>
            <a:prstGeom prst="rect">
              <a:avLst/>
            </a:prstGeom>
          </p:spPr>
        </p:pic>
        <p:pic>
          <p:nvPicPr>
            <p:cNvPr id="79" name="Grafik 78">
              <a:extLst>
                <a:ext uri="{FF2B5EF4-FFF2-40B4-BE49-F238E27FC236}">
                  <a16:creationId xmlns:a16="http://schemas.microsoft.com/office/drawing/2014/main" id="{A3BF573C-0935-5364-1DA3-74F75786B4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tretch>
              <a:fillRect/>
            </a:stretch>
          </p:blipFill>
          <p:spPr>
            <a:xfrm>
              <a:off x="1922488" y="4763582"/>
              <a:ext cx="504173" cy="504173"/>
            </a:xfrm>
            <a:prstGeom prst="rect">
              <a:avLst/>
            </a:prstGeom>
          </p:spPr>
        </p:pic>
        <p:pic>
          <p:nvPicPr>
            <p:cNvPr id="80" name="Grafik 79">
              <a:extLst>
                <a:ext uri="{FF2B5EF4-FFF2-40B4-BE49-F238E27FC236}">
                  <a16:creationId xmlns:a16="http://schemas.microsoft.com/office/drawing/2014/main" id="{BB368658-9C42-DD2D-1164-0A0503AF10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8"/>
                </a:ext>
              </a:extLst>
            </a:blip>
            <a:stretch>
              <a:fillRect/>
            </a:stretch>
          </p:blipFill>
          <p:spPr>
            <a:xfrm>
              <a:off x="1759747" y="5925079"/>
              <a:ext cx="504173" cy="504173"/>
            </a:xfrm>
            <a:prstGeom prst="rect">
              <a:avLst/>
            </a:prstGeom>
          </p:spPr>
        </p:pic>
        <p:pic>
          <p:nvPicPr>
            <p:cNvPr id="81" name="Grafik 80">
              <a:extLst>
                <a:ext uri="{FF2B5EF4-FFF2-40B4-BE49-F238E27FC236}">
                  <a16:creationId xmlns:a16="http://schemas.microsoft.com/office/drawing/2014/main" id="{9CD54503-9D15-CEBD-F14D-D5E460EF74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tretch>
              <a:fillRect/>
            </a:stretch>
          </p:blipFill>
          <p:spPr>
            <a:xfrm>
              <a:off x="1732635" y="4337892"/>
              <a:ext cx="504056" cy="504056"/>
            </a:xfrm>
            <a:prstGeom prst="rect">
              <a:avLst/>
            </a:prstGeom>
          </p:spPr>
        </p:pic>
        <p:pic>
          <p:nvPicPr>
            <p:cNvPr id="82" name="Grafik 81">
              <a:extLst>
                <a:ext uri="{FF2B5EF4-FFF2-40B4-BE49-F238E27FC236}">
                  <a16:creationId xmlns:a16="http://schemas.microsoft.com/office/drawing/2014/main" id="{F217DD05-DDE5-0AFF-44BC-3708F42A62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tretch>
              <a:fillRect/>
            </a:stretch>
          </p:blipFill>
          <p:spPr>
            <a:xfrm>
              <a:off x="847800" y="4394791"/>
              <a:ext cx="504056" cy="504056"/>
            </a:xfrm>
            <a:prstGeom prst="rect">
              <a:avLst/>
            </a:prstGeom>
          </p:spPr>
        </p:pic>
        <p:pic>
          <p:nvPicPr>
            <p:cNvPr id="83" name="Grafik 82">
              <a:extLst>
                <a:ext uri="{FF2B5EF4-FFF2-40B4-BE49-F238E27FC236}">
                  <a16:creationId xmlns:a16="http://schemas.microsoft.com/office/drawing/2014/main" id="{DE7C0556-820A-1315-B08A-8A76580A8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tretch>
              <a:fillRect/>
            </a:stretch>
          </p:blipFill>
          <p:spPr>
            <a:xfrm>
              <a:off x="1367932" y="2158003"/>
              <a:ext cx="504173" cy="504173"/>
            </a:xfrm>
            <a:prstGeom prst="rect">
              <a:avLst/>
            </a:prstGeom>
          </p:spPr>
        </p:pic>
        <p:pic>
          <p:nvPicPr>
            <p:cNvPr id="84" name="Grafik 83">
              <a:extLst>
                <a:ext uri="{FF2B5EF4-FFF2-40B4-BE49-F238E27FC236}">
                  <a16:creationId xmlns:a16="http://schemas.microsoft.com/office/drawing/2014/main" id="{50422E10-A0E8-9942-9BAC-2DF99AD716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8"/>
                </a:ext>
              </a:extLst>
            </a:blip>
            <a:stretch>
              <a:fillRect/>
            </a:stretch>
          </p:blipFill>
          <p:spPr>
            <a:xfrm>
              <a:off x="958195" y="3253669"/>
              <a:ext cx="504173" cy="504173"/>
            </a:xfrm>
            <a:prstGeom prst="rect">
              <a:avLst/>
            </a:prstGeom>
          </p:spPr>
        </p:pic>
        <p:pic>
          <p:nvPicPr>
            <p:cNvPr id="85" name="Grafik 84">
              <a:extLst>
                <a:ext uri="{FF2B5EF4-FFF2-40B4-BE49-F238E27FC236}">
                  <a16:creationId xmlns:a16="http://schemas.microsoft.com/office/drawing/2014/main" id="{C088378C-9EAC-02F0-92F9-4B8676FF2B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tretch>
              <a:fillRect/>
            </a:stretch>
          </p:blipFill>
          <p:spPr>
            <a:xfrm>
              <a:off x="1657853" y="1343598"/>
              <a:ext cx="504056" cy="504056"/>
            </a:xfrm>
            <a:prstGeom prst="rect">
              <a:avLst/>
            </a:prstGeom>
          </p:spPr>
        </p:pic>
        <p:pic>
          <p:nvPicPr>
            <p:cNvPr id="86" name="Grafik 85">
              <a:extLst>
                <a:ext uri="{FF2B5EF4-FFF2-40B4-BE49-F238E27FC236}">
                  <a16:creationId xmlns:a16="http://schemas.microsoft.com/office/drawing/2014/main" id="{E2874758-67D6-9366-5D1F-60B8C71521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tretch>
              <a:fillRect/>
            </a:stretch>
          </p:blipFill>
          <p:spPr>
            <a:xfrm>
              <a:off x="2379483" y="2345060"/>
              <a:ext cx="504056" cy="504056"/>
            </a:xfrm>
            <a:prstGeom prst="rect">
              <a:avLst/>
            </a:prstGeom>
          </p:spPr>
        </p:pic>
        <p:pic>
          <p:nvPicPr>
            <p:cNvPr id="87" name="Grafik 86">
              <a:extLst>
                <a:ext uri="{FF2B5EF4-FFF2-40B4-BE49-F238E27FC236}">
                  <a16:creationId xmlns:a16="http://schemas.microsoft.com/office/drawing/2014/main" id="{818AA93E-D699-BD9F-487B-DBD548E28F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tretch>
              <a:fillRect/>
            </a:stretch>
          </p:blipFill>
          <p:spPr>
            <a:xfrm>
              <a:off x="2586088" y="1725684"/>
              <a:ext cx="504173" cy="504173"/>
            </a:xfrm>
            <a:prstGeom prst="rect">
              <a:avLst/>
            </a:prstGeom>
          </p:spPr>
        </p:pic>
        <p:pic>
          <p:nvPicPr>
            <p:cNvPr id="88" name="Grafik 87">
              <a:extLst>
                <a:ext uri="{FF2B5EF4-FFF2-40B4-BE49-F238E27FC236}">
                  <a16:creationId xmlns:a16="http://schemas.microsoft.com/office/drawing/2014/main" id="{26B04BAD-DD4A-AC5D-CB2B-92A0AEF7BB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8"/>
                </a:ext>
              </a:extLst>
            </a:blip>
            <a:stretch>
              <a:fillRect/>
            </a:stretch>
          </p:blipFill>
          <p:spPr>
            <a:xfrm>
              <a:off x="2426661" y="3113809"/>
              <a:ext cx="504173" cy="504173"/>
            </a:xfrm>
            <a:prstGeom prst="rect">
              <a:avLst/>
            </a:prstGeom>
          </p:spPr>
        </p:pic>
        <p:pic>
          <p:nvPicPr>
            <p:cNvPr id="89" name="Grafik 88">
              <a:extLst>
                <a:ext uri="{FF2B5EF4-FFF2-40B4-BE49-F238E27FC236}">
                  <a16:creationId xmlns:a16="http://schemas.microsoft.com/office/drawing/2014/main" id="{383B489A-1080-4F34-46F4-D3915E2AE1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tretch>
              <a:fillRect/>
            </a:stretch>
          </p:blipFill>
          <p:spPr>
            <a:xfrm>
              <a:off x="3662172" y="3622596"/>
              <a:ext cx="504056" cy="504056"/>
            </a:xfrm>
            <a:prstGeom prst="rect">
              <a:avLst/>
            </a:prstGeom>
          </p:spPr>
        </p:pic>
        <p:pic>
          <p:nvPicPr>
            <p:cNvPr id="90" name="Grafik 89">
              <a:extLst>
                <a:ext uri="{FF2B5EF4-FFF2-40B4-BE49-F238E27FC236}">
                  <a16:creationId xmlns:a16="http://schemas.microsoft.com/office/drawing/2014/main" id="{CB6997EA-F49A-A806-5869-F51E1F1851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tretch>
              <a:fillRect/>
            </a:stretch>
          </p:blipFill>
          <p:spPr>
            <a:xfrm>
              <a:off x="3008040" y="2958820"/>
              <a:ext cx="504056" cy="504056"/>
            </a:xfrm>
            <a:prstGeom prst="rect">
              <a:avLst/>
            </a:prstGeom>
          </p:spPr>
        </p:pic>
        <p:pic>
          <p:nvPicPr>
            <p:cNvPr id="91" name="Grafik 90">
              <a:extLst>
                <a:ext uri="{FF2B5EF4-FFF2-40B4-BE49-F238E27FC236}">
                  <a16:creationId xmlns:a16="http://schemas.microsoft.com/office/drawing/2014/main" id="{C99183CD-3827-781F-826A-3E0A87D8BD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tretch>
              <a:fillRect/>
            </a:stretch>
          </p:blipFill>
          <p:spPr>
            <a:xfrm>
              <a:off x="1947656" y="1762852"/>
              <a:ext cx="504173" cy="504173"/>
            </a:xfrm>
            <a:prstGeom prst="rect">
              <a:avLst/>
            </a:prstGeom>
          </p:spPr>
        </p:pic>
        <p:pic>
          <p:nvPicPr>
            <p:cNvPr id="92" name="Grafik 91">
              <a:extLst>
                <a:ext uri="{FF2B5EF4-FFF2-40B4-BE49-F238E27FC236}">
                  <a16:creationId xmlns:a16="http://schemas.microsoft.com/office/drawing/2014/main" id="{DC4CD24F-00FD-28F9-BAD2-DF8360C6E7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8"/>
                </a:ext>
              </a:extLst>
            </a:blip>
            <a:stretch>
              <a:fillRect/>
            </a:stretch>
          </p:blipFill>
          <p:spPr>
            <a:xfrm>
              <a:off x="2920445" y="3693281"/>
              <a:ext cx="504173" cy="504173"/>
            </a:xfrm>
            <a:prstGeom prst="rect">
              <a:avLst/>
            </a:prstGeom>
          </p:spPr>
        </p:pic>
        <p:pic>
          <p:nvPicPr>
            <p:cNvPr id="93" name="Grafik 92">
              <a:extLst>
                <a:ext uri="{FF2B5EF4-FFF2-40B4-BE49-F238E27FC236}">
                  <a16:creationId xmlns:a16="http://schemas.microsoft.com/office/drawing/2014/main" id="{07F6A836-8606-FADD-9F61-7C0538295D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tretch>
              <a:fillRect/>
            </a:stretch>
          </p:blipFill>
          <p:spPr>
            <a:xfrm>
              <a:off x="2518141" y="3953388"/>
              <a:ext cx="504056" cy="504056"/>
            </a:xfrm>
            <a:prstGeom prst="rect">
              <a:avLst/>
            </a:prstGeom>
          </p:spPr>
        </p:pic>
        <p:pic>
          <p:nvPicPr>
            <p:cNvPr id="94" name="Grafik 93">
              <a:extLst>
                <a:ext uri="{FF2B5EF4-FFF2-40B4-BE49-F238E27FC236}">
                  <a16:creationId xmlns:a16="http://schemas.microsoft.com/office/drawing/2014/main" id="{68EAC3BF-3088-317E-DEFB-2837CC123F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tretch>
              <a:fillRect/>
            </a:stretch>
          </p:blipFill>
          <p:spPr>
            <a:xfrm>
              <a:off x="2107940" y="3682052"/>
              <a:ext cx="504056" cy="504056"/>
            </a:xfrm>
            <a:prstGeom prst="rect">
              <a:avLst/>
            </a:prstGeom>
          </p:spPr>
        </p:pic>
        <p:pic>
          <p:nvPicPr>
            <p:cNvPr id="95" name="Grafik 94">
              <a:extLst>
                <a:ext uri="{FF2B5EF4-FFF2-40B4-BE49-F238E27FC236}">
                  <a16:creationId xmlns:a16="http://schemas.microsoft.com/office/drawing/2014/main" id="{E4A437FB-108E-85C6-1DDA-C2BD7017B9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tretch>
              <a:fillRect/>
            </a:stretch>
          </p:blipFill>
          <p:spPr>
            <a:xfrm>
              <a:off x="489098" y="3757842"/>
              <a:ext cx="504173" cy="504173"/>
            </a:xfrm>
            <a:prstGeom prst="rect">
              <a:avLst/>
            </a:prstGeom>
          </p:spPr>
        </p:pic>
        <p:pic>
          <p:nvPicPr>
            <p:cNvPr id="96" name="Grafik 95">
              <a:extLst>
                <a:ext uri="{FF2B5EF4-FFF2-40B4-BE49-F238E27FC236}">
                  <a16:creationId xmlns:a16="http://schemas.microsoft.com/office/drawing/2014/main" id="{C275B58B-F3F4-E15A-EC4D-9F9E241B85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8"/>
                </a:ext>
              </a:extLst>
            </a:blip>
            <a:stretch>
              <a:fillRect/>
            </a:stretch>
          </p:blipFill>
          <p:spPr>
            <a:xfrm>
              <a:off x="2560668" y="4492805"/>
              <a:ext cx="504173" cy="504173"/>
            </a:xfrm>
            <a:prstGeom prst="rect">
              <a:avLst/>
            </a:prstGeom>
          </p:spPr>
        </p:pic>
        <p:pic>
          <p:nvPicPr>
            <p:cNvPr id="97" name="Grafik 96">
              <a:extLst>
                <a:ext uri="{FF2B5EF4-FFF2-40B4-BE49-F238E27FC236}">
                  <a16:creationId xmlns:a16="http://schemas.microsoft.com/office/drawing/2014/main" id="{66D2F4B6-A1C4-9A96-C61F-491613B29B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tretch>
              <a:fillRect/>
            </a:stretch>
          </p:blipFill>
          <p:spPr>
            <a:xfrm>
              <a:off x="1600962" y="3541982"/>
              <a:ext cx="504056" cy="504056"/>
            </a:xfrm>
            <a:prstGeom prst="rect">
              <a:avLst/>
            </a:prstGeom>
          </p:spPr>
        </p:pic>
        <p:pic>
          <p:nvPicPr>
            <p:cNvPr id="98" name="Grafik 97">
              <a:extLst>
                <a:ext uri="{FF2B5EF4-FFF2-40B4-BE49-F238E27FC236}">
                  <a16:creationId xmlns:a16="http://schemas.microsoft.com/office/drawing/2014/main" id="{14C90848-E26F-A719-B0FF-303912358C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tretch>
              <a:fillRect/>
            </a:stretch>
          </p:blipFill>
          <p:spPr>
            <a:xfrm>
              <a:off x="1037715" y="2694446"/>
              <a:ext cx="504056" cy="504056"/>
            </a:xfrm>
            <a:prstGeom prst="rect">
              <a:avLst/>
            </a:prstGeom>
          </p:spPr>
        </p:pic>
        <p:pic>
          <p:nvPicPr>
            <p:cNvPr id="99" name="Grafik 98">
              <a:extLst>
                <a:ext uri="{FF2B5EF4-FFF2-40B4-BE49-F238E27FC236}">
                  <a16:creationId xmlns:a16="http://schemas.microsoft.com/office/drawing/2014/main" id="{D1C5EEEC-CD75-121E-B742-7FD9E5274A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tretch>
              <a:fillRect/>
            </a:stretch>
          </p:blipFill>
          <p:spPr>
            <a:xfrm>
              <a:off x="1064203" y="3775669"/>
              <a:ext cx="504173" cy="504173"/>
            </a:xfrm>
            <a:prstGeom prst="rect">
              <a:avLst/>
            </a:prstGeom>
          </p:spPr>
        </p:pic>
        <p:pic>
          <p:nvPicPr>
            <p:cNvPr id="100" name="Grafik 99">
              <a:extLst>
                <a:ext uri="{FF2B5EF4-FFF2-40B4-BE49-F238E27FC236}">
                  <a16:creationId xmlns:a16="http://schemas.microsoft.com/office/drawing/2014/main" id="{D3E8FC25-95EF-5E97-9281-648956CABB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8"/>
                </a:ext>
              </a:extLst>
            </a:blip>
            <a:stretch>
              <a:fillRect/>
            </a:stretch>
          </p:blipFill>
          <p:spPr>
            <a:xfrm>
              <a:off x="3413542" y="4233697"/>
              <a:ext cx="504173" cy="504173"/>
            </a:xfrm>
            <a:prstGeom prst="rect">
              <a:avLst/>
            </a:prstGeom>
          </p:spPr>
        </p:pic>
        <p:pic>
          <p:nvPicPr>
            <p:cNvPr id="101" name="Grafik 100">
              <a:extLst>
                <a:ext uri="{FF2B5EF4-FFF2-40B4-BE49-F238E27FC236}">
                  <a16:creationId xmlns:a16="http://schemas.microsoft.com/office/drawing/2014/main" id="{C2B2EBC1-992F-A7B7-3D52-73F07652B7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tretch>
              <a:fillRect/>
            </a:stretch>
          </p:blipFill>
          <p:spPr>
            <a:xfrm>
              <a:off x="1366868" y="4603934"/>
              <a:ext cx="504056" cy="504056"/>
            </a:xfrm>
            <a:prstGeom prst="rect">
              <a:avLst/>
            </a:prstGeom>
          </p:spPr>
        </p:pic>
        <p:pic>
          <p:nvPicPr>
            <p:cNvPr id="102" name="Grafik 101">
              <a:extLst>
                <a:ext uri="{FF2B5EF4-FFF2-40B4-BE49-F238E27FC236}">
                  <a16:creationId xmlns:a16="http://schemas.microsoft.com/office/drawing/2014/main" id="{30A6141D-D7E5-10E7-351F-B237A237ED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tretch>
              <a:fillRect/>
            </a:stretch>
          </p:blipFill>
          <p:spPr>
            <a:xfrm>
              <a:off x="1826385" y="3102494"/>
              <a:ext cx="504056" cy="504056"/>
            </a:xfrm>
            <a:prstGeom prst="rect">
              <a:avLst/>
            </a:prstGeom>
          </p:spPr>
        </p:pic>
        <p:pic>
          <p:nvPicPr>
            <p:cNvPr id="103" name="Grafik 102">
              <a:extLst>
                <a:ext uri="{FF2B5EF4-FFF2-40B4-BE49-F238E27FC236}">
                  <a16:creationId xmlns:a16="http://schemas.microsoft.com/office/drawing/2014/main" id="{64E7CEFD-1E6E-7C8D-188F-23236013ED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tretch>
              <a:fillRect/>
            </a:stretch>
          </p:blipFill>
          <p:spPr>
            <a:xfrm>
              <a:off x="1814729" y="2396144"/>
              <a:ext cx="504173" cy="504173"/>
            </a:xfrm>
            <a:prstGeom prst="rect">
              <a:avLst/>
            </a:prstGeom>
          </p:spPr>
        </p:pic>
        <p:pic>
          <p:nvPicPr>
            <p:cNvPr id="104" name="Grafik 103">
              <a:extLst>
                <a:ext uri="{FF2B5EF4-FFF2-40B4-BE49-F238E27FC236}">
                  <a16:creationId xmlns:a16="http://schemas.microsoft.com/office/drawing/2014/main" id="{8C05DFC4-11EB-75B2-1C2D-6DCF0A928D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8"/>
                </a:ext>
              </a:extLst>
            </a:blip>
            <a:stretch>
              <a:fillRect/>
            </a:stretch>
          </p:blipFill>
          <p:spPr>
            <a:xfrm>
              <a:off x="505042" y="4761945"/>
              <a:ext cx="504173" cy="504173"/>
            </a:xfrm>
            <a:prstGeom prst="rect">
              <a:avLst/>
            </a:prstGeom>
          </p:spPr>
        </p:pic>
        <p:pic>
          <p:nvPicPr>
            <p:cNvPr id="105" name="Grafik 104">
              <a:extLst>
                <a:ext uri="{FF2B5EF4-FFF2-40B4-BE49-F238E27FC236}">
                  <a16:creationId xmlns:a16="http://schemas.microsoft.com/office/drawing/2014/main" id="{223303FB-C31D-BDEF-6BC1-4922BC72E5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tretch>
              <a:fillRect/>
            </a:stretch>
          </p:blipFill>
          <p:spPr>
            <a:xfrm>
              <a:off x="527230" y="5220104"/>
              <a:ext cx="504056" cy="504056"/>
            </a:xfrm>
            <a:prstGeom prst="rect">
              <a:avLst/>
            </a:prstGeom>
          </p:spPr>
        </p:pic>
        <p:pic>
          <p:nvPicPr>
            <p:cNvPr id="106" name="Grafik 105">
              <a:extLst>
                <a:ext uri="{FF2B5EF4-FFF2-40B4-BE49-F238E27FC236}">
                  <a16:creationId xmlns:a16="http://schemas.microsoft.com/office/drawing/2014/main" id="{AD470814-1618-9E02-73E3-5FD01F04BB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tretch>
              <a:fillRect/>
            </a:stretch>
          </p:blipFill>
          <p:spPr>
            <a:xfrm>
              <a:off x="1043621" y="5661484"/>
              <a:ext cx="504056" cy="504056"/>
            </a:xfrm>
            <a:prstGeom prst="rect">
              <a:avLst/>
            </a:prstGeom>
          </p:spPr>
        </p:pic>
        <p:pic>
          <p:nvPicPr>
            <p:cNvPr id="107" name="Grafik 106">
              <a:extLst>
                <a:ext uri="{FF2B5EF4-FFF2-40B4-BE49-F238E27FC236}">
                  <a16:creationId xmlns:a16="http://schemas.microsoft.com/office/drawing/2014/main" id="{5E530B99-1B15-5BF5-2537-AEE2E5E433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tretch>
              <a:fillRect/>
            </a:stretch>
          </p:blipFill>
          <p:spPr>
            <a:xfrm>
              <a:off x="2937534" y="5008058"/>
              <a:ext cx="504173" cy="504173"/>
            </a:xfrm>
            <a:prstGeom prst="rect">
              <a:avLst/>
            </a:prstGeom>
          </p:spPr>
        </p:pic>
        <p:pic>
          <p:nvPicPr>
            <p:cNvPr id="108" name="Grafik 107">
              <a:extLst>
                <a:ext uri="{FF2B5EF4-FFF2-40B4-BE49-F238E27FC236}">
                  <a16:creationId xmlns:a16="http://schemas.microsoft.com/office/drawing/2014/main" id="{CDFFE289-AC74-DE73-E9F7-B7BF36F553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8"/>
                </a:ext>
              </a:extLst>
            </a:blip>
            <a:stretch>
              <a:fillRect/>
            </a:stretch>
          </p:blipFill>
          <p:spPr>
            <a:xfrm>
              <a:off x="3064841" y="5489398"/>
              <a:ext cx="504173" cy="504173"/>
            </a:xfrm>
            <a:prstGeom prst="rect">
              <a:avLst/>
            </a:prstGeom>
          </p:spPr>
        </p:pic>
        <p:pic>
          <p:nvPicPr>
            <p:cNvPr id="109" name="Grafik 108">
              <a:extLst>
                <a:ext uri="{FF2B5EF4-FFF2-40B4-BE49-F238E27FC236}">
                  <a16:creationId xmlns:a16="http://schemas.microsoft.com/office/drawing/2014/main" id="{AF45917D-0471-5F72-6226-F1F7A8D45C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tretch>
              <a:fillRect/>
            </a:stretch>
          </p:blipFill>
          <p:spPr>
            <a:xfrm>
              <a:off x="2777389" y="6136877"/>
              <a:ext cx="504056" cy="504056"/>
            </a:xfrm>
            <a:prstGeom prst="rect">
              <a:avLst/>
            </a:prstGeom>
          </p:spPr>
        </p:pic>
        <p:pic>
          <p:nvPicPr>
            <p:cNvPr id="110" name="Grafik 109">
              <a:extLst>
                <a:ext uri="{FF2B5EF4-FFF2-40B4-BE49-F238E27FC236}">
                  <a16:creationId xmlns:a16="http://schemas.microsoft.com/office/drawing/2014/main" id="{FB94509D-5578-BF2E-C444-D9177CC955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tretch>
              <a:fillRect/>
            </a:stretch>
          </p:blipFill>
          <p:spPr>
            <a:xfrm>
              <a:off x="2249604" y="6146737"/>
              <a:ext cx="504056" cy="504056"/>
            </a:xfrm>
            <a:prstGeom prst="rect">
              <a:avLst/>
            </a:prstGeom>
          </p:spPr>
        </p:pic>
        <p:pic>
          <p:nvPicPr>
            <p:cNvPr id="111" name="Grafik 110">
              <a:extLst>
                <a:ext uri="{FF2B5EF4-FFF2-40B4-BE49-F238E27FC236}">
                  <a16:creationId xmlns:a16="http://schemas.microsoft.com/office/drawing/2014/main" id="{C6F408FE-BAFC-12D3-41C9-43D207B705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tretch>
              <a:fillRect/>
            </a:stretch>
          </p:blipFill>
          <p:spPr>
            <a:xfrm>
              <a:off x="2385855" y="5677644"/>
              <a:ext cx="504173" cy="504173"/>
            </a:xfrm>
            <a:prstGeom prst="rect">
              <a:avLst/>
            </a:prstGeom>
          </p:spPr>
        </p:pic>
        <p:pic>
          <p:nvPicPr>
            <p:cNvPr id="112" name="Grafik 111">
              <a:extLst>
                <a:ext uri="{FF2B5EF4-FFF2-40B4-BE49-F238E27FC236}">
                  <a16:creationId xmlns:a16="http://schemas.microsoft.com/office/drawing/2014/main" id="{78140AAB-6552-E6AD-0A3F-FB7120B3DB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8"/>
                </a:ext>
              </a:extLst>
            </a:blip>
            <a:stretch>
              <a:fillRect/>
            </a:stretch>
          </p:blipFill>
          <p:spPr>
            <a:xfrm>
              <a:off x="911544" y="6136877"/>
              <a:ext cx="504173" cy="504173"/>
            </a:xfrm>
            <a:prstGeom prst="rect">
              <a:avLst/>
            </a:prstGeom>
          </p:spPr>
        </p:pic>
        <p:pic>
          <p:nvPicPr>
            <p:cNvPr id="113" name="Grafik 112">
              <a:extLst>
                <a:ext uri="{FF2B5EF4-FFF2-40B4-BE49-F238E27FC236}">
                  <a16:creationId xmlns:a16="http://schemas.microsoft.com/office/drawing/2014/main" id="{5B01D184-8F4F-AE99-E6F5-6AA4377F8E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tretch>
              <a:fillRect/>
            </a:stretch>
          </p:blipFill>
          <p:spPr>
            <a:xfrm>
              <a:off x="1515706" y="6262452"/>
              <a:ext cx="504056" cy="504056"/>
            </a:xfrm>
            <a:prstGeom prst="rect">
              <a:avLst/>
            </a:prstGeom>
          </p:spPr>
        </p:pic>
        <p:pic>
          <p:nvPicPr>
            <p:cNvPr id="114" name="Grafik 113">
              <a:extLst>
                <a:ext uri="{FF2B5EF4-FFF2-40B4-BE49-F238E27FC236}">
                  <a16:creationId xmlns:a16="http://schemas.microsoft.com/office/drawing/2014/main" id="{DFCFD0B6-0E45-8770-11C9-256A33FE85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tretch>
              <a:fillRect/>
            </a:stretch>
          </p:blipFill>
          <p:spPr>
            <a:xfrm>
              <a:off x="2386390" y="5163759"/>
              <a:ext cx="504056" cy="504056"/>
            </a:xfrm>
            <a:prstGeom prst="rect">
              <a:avLst/>
            </a:prstGeom>
          </p:spPr>
        </p:pic>
        <p:pic>
          <p:nvPicPr>
            <p:cNvPr id="115" name="Grafik 114">
              <a:extLst>
                <a:ext uri="{FF2B5EF4-FFF2-40B4-BE49-F238E27FC236}">
                  <a16:creationId xmlns:a16="http://schemas.microsoft.com/office/drawing/2014/main" id="{4C4FF0DF-9A44-7DC2-CBD5-8C029CF7B2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tretch>
              <a:fillRect/>
            </a:stretch>
          </p:blipFill>
          <p:spPr>
            <a:xfrm>
              <a:off x="3614861" y="5509464"/>
              <a:ext cx="504173" cy="504173"/>
            </a:xfrm>
            <a:prstGeom prst="rect">
              <a:avLst/>
            </a:prstGeom>
          </p:spPr>
        </p:pic>
        <p:pic>
          <p:nvPicPr>
            <p:cNvPr id="116" name="Grafik 115">
              <a:extLst>
                <a:ext uri="{FF2B5EF4-FFF2-40B4-BE49-F238E27FC236}">
                  <a16:creationId xmlns:a16="http://schemas.microsoft.com/office/drawing/2014/main" id="{59175248-4AC4-0906-37BA-9FC2F529E0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8"/>
                </a:ext>
              </a:extLst>
            </a:blip>
            <a:stretch>
              <a:fillRect/>
            </a:stretch>
          </p:blipFill>
          <p:spPr>
            <a:xfrm>
              <a:off x="1583042" y="5335678"/>
              <a:ext cx="504173" cy="5041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280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feld 84">
            <a:extLst>
              <a:ext uri="{FF2B5EF4-FFF2-40B4-BE49-F238E27FC236}">
                <a16:creationId xmlns:a16="http://schemas.microsoft.com/office/drawing/2014/main" id="{EFB756CC-74DA-122F-42CE-2E46E072C38A}"/>
              </a:ext>
            </a:extLst>
          </p:cNvPr>
          <p:cNvSpPr txBox="1"/>
          <p:nvPr/>
        </p:nvSpPr>
        <p:spPr>
          <a:xfrm>
            <a:off x="6096000" y="2060848"/>
            <a:ext cx="5810393" cy="4247317"/>
          </a:xfrm>
          <a:prstGeom prst="rect">
            <a:avLst/>
          </a:prstGeom>
          <a:noFill/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2060"/>
                </a:solidFill>
              </a:rPr>
              <a:t>Aus genannten Regionen und Cluster Auftrag zur Referenzprofilbildung ableiten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2060"/>
                </a:solidFill>
              </a:rPr>
              <a:t>Marktlokationen mit 1/4h Werten identifizieren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2060"/>
                </a:solidFill>
              </a:rPr>
              <a:t>In Region und Kategorie Clustern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2060"/>
                </a:solidFill>
              </a:rPr>
              <a:t>Marktlokationen mit ausreichender Messwertequalität identifizieren und für Referenzprofilbildung heranziehen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2060"/>
                </a:solidFill>
              </a:rPr>
              <a:t>Initiales Referenzprofil auf Basis der vorliegenden Vergangenheitswerte bilden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2060"/>
                </a:solidFill>
              </a:rPr>
              <a:t>Tägliches bilden des Referenzprofil für den Vortag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2060"/>
                </a:solidFill>
              </a:rPr>
              <a:t>Marktlokationen ohne 1/4h Werte identifizieren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2060"/>
                </a:solidFill>
              </a:rPr>
              <a:t>Dem passenden Referenzprofil zuordnen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01DA74DB-5608-2E15-ABAE-426F80B48EE8}"/>
              </a:ext>
            </a:extLst>
          </p:cNvPr>
          <p:cNvSpPr/>
          <p:nvPr/>
        </p:nvSpPr>
        <p:spPr>
          <a:xfrm>
            <a:off x="4611091" y="2853176"/>
            <a:ext cx="1988965" cy="24075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pic>
        <p:nvPicPr>
          <p:cNvPr id="81" name="Grafik 80">
            <a:extLst>
              <a:ext uri="{FF2B5EF4-FFF2-40B4-BE49-F238E27FC236}">
                <a16:creationId xmlns:a16="http://schemas.microsoft.com/office/drawing/2014/main" id="{CC949E69-782D-130F-BE2B-FF1F3761B4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47328" y="1772816"/>
            <a:ext cx="2160000" cy="2160000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753CA66E-C625-46AE-97A9-C43F8FE46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113" y="476883"/>
            <a:ext cx="10117137" cy="503845"/>
          </a:xfrm>
        </p:spPr>
        <p:txBody>
          <a:bodyPr/>
          <a:lstStyle/>
          <a:p>
            <a:r>
              <a:rPr lang="de-DE" dirty="0"/>
              <a:t>Zulässige Bilanzierungsverfahren in Abhängigkeit der Messtechnischeneinordnung </a:t>
            </a:r>
            <a:r>
              <a:rPr lang="de-DE" dirty="0">
                <a:sym typeface="Wingdings" panose="05000000000000000000" pitchFamily="2" charset="2"/>
              </a:rPr>
              <a:t> Alternative zur BNetzA</a:t>
            </a:r>
            <a:endParaRPr lang="de-DE" dirty="0"/>
          </a:p>
        </p:txBody>
      </p:sp>
      <p:sp>
        <p:nvSpPr>
          <p:cNvPr id="25" name="Fußzeilenplatzhalter 5">
            <a:extLst>
              <a:ext uri="{FF2B5EF4-FFF2-40B4-BE49-F238E27FC236}">
                <a16:creationId xmlns:a16="http://schemas.microsoft.com/office/drawing/2014/main" id="{FE8F0D50-830D-407C-BEFB-B9680A65C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de-DE" noProof="0"/>
              <a:t>Anlage Zur EnBW und NetzeBW Stellungnahme I Michael Stegmüller I 12.11.2024</a:t>
            </a:r>
            <a:endParaRPr lang="de-DE" noProof="0" dirty="0"/>
          </a:p>
        </p:txBody>
      </p:sp>
      <p:sp>
        <p:nvSpPr>
          <p:cNvPr id="22" name="Foliennummernplatzhalter 6">
            <a:extLst>
              <a:ext uri="{FF2B5EF4-FFF2-40B4-BE49-F238E27FC236}">
                <a16:creationId xmlns:a16="http://schemas.microsoft.com/office/drawing/2014/main" id="{82182BAA-634C-4608-9079-C9BDE310E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BFC357-94BC-44C8-B600-C5D15BBAA3CF}" type="slidenum">
              <a:rPr lang="de-DE" noProof="0" smtClean="0"/>
              <a:pPr lvl="0"/>
              <a:t>5</a:t>
            </a:fld>
            <a:endParaRPr lang="de-DE" noProof="0" dirty="0"/>
          </a:p>
        </p:txBody>
      </p:sp>
      <p:pic>
        <p:nvPicPr>
          <p:cNvPr id="75" name="Grafik 74">
            <a:extLst>
              <a:ext uri="{FF2B5EF4-FFF2-40B4-BE49-F238E27FC236}">
                <a16:creationId xmlns:a16="http://schemas.microsoft.com/office/drawing/2014/main" id="{6D1A3CCC-8C1D-8EAE-4139-44AFD8668E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37714" y="1288572"/>
            <a:ext cx="698400" cy="698400"/>
          </a:xfrm>
          <a:prstGeom prst="rect">
            <a:avLst/>
          </a:prstGeom>
        </p:spPr>
      </p:pic>
      <p:sp>
        <p:nvSpPr>
          <p:cNvPr id="76" name="Textfeld 75">
            <a:extLst>
              <a:ext uri="{FF2B5EF4-FFF2-40B4-BE49-F238E27FC236}">
                <a16:creationId xmlns:a16="http://schemas.microsoft.com/office/drawing/2014/main" id="{69093D87-A9C1-5EA4-4C3C-6EE1290AC083}"/>
              </a:ext>
            </a:extLst>
          </p:cNvPr>
          <p:cNvSpPr txBox="1"/>
          <p:nvPr/>
        </p:nvSpPr>
        <p:spPr>
          <a:xfrm>
            <a:off x="6600056" y="1525307"/>
            <a:ext cx="30570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</a:rPr>
              <a:t>Referenzprofil</a:t>
            </a:r>
          </a:p>
        </p:txBody>
      </p:sp>
      <p:pic>
        <p:nvPicPr>
          <p:cNvPr id="77" name="Grafik 76">
            <a:extLst>
              <a:ext uri="{FF2B5EF4-FFF2-40B4-BE49-F238E27FC236}">
                <a16:creationId xmlns:a16="http://schemas.microsoft.com/office/drawing/2014/main" id="{A082F2D9-7C59-B4B7-6C28-5C3DD81596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11091" y="2834757"/>
            <a:ext cx="2159403" cy="2159403"/>
          </a:xfrm>
          <a:prstGeom prst="rect">
            <a:avLst/>
          </a:prstGeom>
        </p:spPr>
      </p:pic>
      <p:sp>
        <p:nvSpPr>
          <p:cNvPr id="78" name="Textfeld 77">
            <a:extLst>
              <a:ext uri="{FF2B5EF4-FFF2-40B4-BE49-F238E27FC236}">
                <a16:creationId xmlns:a16="http://schemas.microsoft.com/office/drawing/2014/main" id="{77D0A4E5-D9D4-5C54-6DFF-5F5A8DF40281}"/>
              </a:ext>
            </a:extLst>
          </p:cNvPr>
          <p:cNvSpPr txBox="1"/>
          <p:nvPr/>
        </p:nvSpPr>
        <p:spPr>
          <a:xfrm>
            <a:off x="4776903" y="4799063"/>
            <a:ext cx="20391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 err="1">
                <a:solidFill>
                  <a:srgbClr val="002060"/>
                </a:solidFill>
              </a:rPr>
              <a:t>MaBiS</a:t>
            </a:r>
            <a:r>
              <a:rPr lang="de-DE" sz="2400" b="1" dirty="0">
                <a:solidFill>
                  <a:srgbClr val="002060"/>
                </a:solidFill>
              </a:rPr>
              <a:t>-HUB</a:t>
            </a:r>
          </a:p>
        </p:txBody>
      </p:sp>
      <p:sp>
        <p:nvSpPr>
          <p:cNvPr id="79" name="Pfeil: nach rechts 78">
            <a:extLst>
              <a:ext uri="{FF2B5EF4-FFF2-40B4-BE49-F238E27FC236}">
                <a16:creationId xmlns:a16="http://schemas.microsoft.com/office/drawing/2014/main" id="{4A0273C6-2C2F-E31C-5699-14D4B67822B0}"/>
              </a:ext>
            </a:extLst>
          </p:cNvPr>
          <p:cNvSpPr/>
          <p:nvPr/>
        </p:nvSpPr>
        <p:spPr>
          <a:xfrm>
            <a:off x="3669983" y="2924944"/>
            <a:ext cx="978408" cy="113517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FB67981F-E488-F4A2-4A7D-9BF6E51B121A}"/>
              </a:ext>
            </a:extLst>
          </p:cNvPr>
          <p:cNvSpPr txBox="1"/>
          <p:nvPr/>
        </p:nvSpPr>
        <p:spPr>
          <a:xfrm>
            <a:off x="1019086" y="1700808"/>
            <a:ext cx="2362865" cy="2431435"/>
          </a:xfrm>
          <a:prstGeom prst="rect">
            <a:avLst/>
          </a:prstGeom>
          <a:solidFill>
            <a:schemeClr val="bg1"/>
          </a:solidFill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002060"/>
                </a:solidFill>
              </a:rPr>
              <a:t>Daten je Marktlokation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002060"/>
                </a:solidFill>
              </a:rPr>
              <a:t>Bilanzierungsgebiet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002060"/>
                </a:solidFill>
              </a:rPr>
              <a:t>Bilanzkreis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/>
                </a:solidFill>
              </a:rPr>
              <a:t>Zeitreihentyp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/>
                </a:solidFill>
              </a:rPr>
              <a:t>JVP /JEP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/>
                </a:solidFill>
              </a:rPr>
              <a:t>Region / Kategorie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002060"/>
                </a:solidFill>
              </a:rPr>
              <a:t>MSB / LF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002060"/>
                </a:solidFill>
              </a:rPr>
              <a:t>…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5BC3952A-32FB-3D45-FD86-4FA4D1A48E74}"/>
              </a:ext>
            </a:extLst>
          </p:cNvPr>
          <p:cNvSpPr txBox="1"/>
          <p:nvPr/>
        </p:nvSpPr>
        <p:spPr>
          <a:xfrm>
            <a:off x="285607" y="3645780"/>
            <a:ext cx="7629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</a:rPr>
              <a:t>NB</a:t>
            </a:r>
          </a:p>
        </p:txBody>
      </p:sp>
      <p:pic>
        <p:nvPicPr>
          <p:cNvPr id="89" name="Grafik 88">
            <a:extLst>
              <a:ext uri="{FF2B5EF4-FFF2-40B4-BE49-F238E27FC236}">
                <a16:creationId xmlns:a16="http://schemas.microsoft.com/office/drawing/2014/main" id="{87341497-7581-23DC-6078-40DF26E95F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42673" y="4413592"/>
            <a:ext cx="2160000" cy="2160000"/>
          </a:xfrm>
          <a:prstGeom prst="rect">
            <a:avLst/>
          </a:prstGeom>
        </p:spPr>
      </p:pic>
      <p:sp>
        <p:nvSpPr>
          <p:cNvPr id="90" name="Textfeld 89">
            <a:extLst>
              <a:ext uri="{FF2B5EF4-FFF2-40B4-BE49-F238E27FC236}">
                <a16:creationId xmlns:a16="http://schemas.microsoft.com/office/drawing/2014/main" id="{89B82BA9-5510-B62A-4882-8762358F0299}"/>
              </a:ext>
            </a:extLst>
          </p:cNvPr>
          <p:cNvSpPr txBox="1"/>
          <p:nvPr/>
        </p:nvSpPr>
        <p:spPr>
          <a:xfrm>
            <a:off x="1014431" y="4341584"/>
            <a:ext cx="2362865" cy="1631216"/>
          </a:xfrm>
          <a:prstGeom prst="rect">
            <a:avLst/>
          </a:prstGeom>
          <a:solidFill>
            <a:schemeClr val="bg1"/>
          </a:solidFill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chemeClr val="bg2"/>
                </a:solidFill>
              </a:rPr>
              <a:t>Lastgang </a:t>
            </a:r>
            <a:r>
              <a:rPr lang="de-DE" sz="2000" b="1" dirty="0">
                <a:solidFill>
                  <a:srgbClr val="002060"/>
                </a:solidFill>
              </a:rPr>
              <a:t>je ¼ h gemessener Marktlokation</a:t>
            </a:r>
          </a:p>
          <a:p>
            <a:endParaRPr lang="de-DE" sz="2000" b="1" dirty="0">
              <a:solidFill>
                <a:srgbClr val="002060"/>
              </a:solidFill>
            </a:endParaRPr>
          </a:p>
          <a:p>
            <a:endParaRPr lang="de-DE" sz="2000" b="1" dirty="0">
              <a:solidFill>
                <a:srgbClr val="002060"/>
              </a:solidFill>
            </a:endParaRP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C0FF744A-5887-BFA2-4743-612AE4F7F8FF}"/>
              </a:ext>
            </a:extLst>
          </p:cNvPr>
          <p:cNvSpPr txBox="1"/>
          <p:nvPr/>
        </p:nvSpPr>
        <p:spPr>
          <a:xfrm>
            <a:off x="165760" y="6286556"/>
            <a:ext cx="8351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</a:rPr>
              <a:t>MSB</a:t>
            </a:r>
          </a:p>
        </p:txBody>
      </p:sp>
      <p:sp>
        <p:nvSpPr>
          <p:cNvPr id="92" name="Pfeil: nach rechts 91">
            <a:extLst>
              <a:ext uri="{FF2B5EF4-FFF2-40B4-BE49-F238E27FC236}">
                <a16:creationId xmlns:a16="http://schemas.microsoft.com/office/drawing/2014/main" id="{78AFD76E-ECFD-6DBE-9EFB-262C0937F5EB}"/>
              </a:ext>
            </a:extLst>
          </p:cNvPr>
          <p:cNvSpPr/>
          <p:nvPr/>
        </p:nvSpPr>
        <p:spPr>
          <a:xfrm>
            <a:off x="3677432" y="4310046"/>
            <a:ext cx="978408" cy="113517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grpSp>
        <p:nvGrpSpPr>
          <p:cNvPr id="93" name="Gruppieren 92">
            <a:extLst>
              <a:ext uri="{FF2B5EF4-FFF2-40B4-BE49-F238E27FC236}">
                <a16:creationId xmlns:a16="http://schemas.microsoft.com/office/drawing/2014/main" id="{4137C670-70A3-2A75-511F-A7BFFC94F78D}"/>
              </a:ext>
            </a:extLst>
          </p:cNvPr>
          <p:cNvGrpSpPr/>
          <p:nvPr/>
        </p:nvGrpSpPr>
        <p:grpSpPr>
          <a:xfrm>
            <a:off x="4071285" y="1446122"/>
            <a:ext cx="1785635" cy="1586665"/>
            <a:chOff x="8009280" y="152636"/>
            <a:chExt cx="1785635" cy="1586665"/>
          </a:xfrm>
        </p:grpSpPr>
        <p:grpSp>
          <p:nvGrpSpPr>
            <p:cNvPr id="94" name="Gruppieren 93">
              <a:extLst>
                <a:ext uri="{FF2B5EF4-FFF2-40B4-BE49-F238E27FC236}">
                  <a16:creationId xmlns:a16="http://schemas.microsoft.com/office/drawing/2014/main" id="{A586032A-00CC-1B3C-28D5-1E9A9B640523}"/>
                </a:ext>
              </a:extLst>
            </p:cNvPr>
            <p:cNvGrpSpPr/>
            <p:nvPr/>
          </p:nvGrpSpPr>
          <p:grpSpPr>
            <a:xfrm>
              <a:off x="8009280" y="152636"/>
              <a:ext cx="1785635" cy="1586665"/>
              <a:chOff x="8009280" y="267816"/>
              <a:chExt cx="1785635" cy="1586665"/>
            </a:xfrm>
          </p:grpSpPr>
          <p:sp>
            <p:nvSpPr>
              <p:cNvPr id="96" name="Ellipse 95">
                <a:extLst>
                  <a:ext uri="{FF2B5EF4-FFF2-40B4-BE49-F238E27FC236}">
                    <a16:creationId xmlns:a16="http://schemas.microsoft.com/office/drawing/2014/main" id="{9505FAF2-2077-BDA7-9FBF-718A0CECD370}"/>
                  </a:ext>
                </a:extLst>
              </p:cNvPr>
              <p:cNvSpPr/>
              <p:nvPr/>
            </p:nvSpPr>
            <p:spPr bwMode="gray">
              <a:xfrm rot="600000">
                <a:off x="9068655" y="267816"/>
                <a:ext cx="726260" cy="726260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Aft>
                    <a:spcPct val="0"/>
                  </a:spcAft>
                </a:pPr>
                <a:endParaRPr lang="de-DE" sz="1200" dirty="0">
                  <a:solidFill>
                    <a:schemeClr val="bg1"/>
                  </a:solidFill>
                  <a:latin typeface="EnBW DIN Pro Medium" panose="020B0604020101020102" pitchFamily="34" charset="0"/>
                  <a:cs typeface="EnBW DIN Pro Medium" panose="020B0604020101020102" pitchFamily="34" charset="0"/>
                </a:endParaRPr>
              </a:p>
            </p:txBody>
          </p:sp>
          <p:sp>
            <p:nvSpPr>
              <p:cNvPr id="97" name="Ellipse 96">
                <a:extLst>
                  <a:ext uri="{FF2B5EF4-FFF2-40B4-BE49-F238E27FC236}">
                    <a16:creationId xmlns:a16="http://schemas.microsoft.com/office/drawing/2014/main" id="{B37EDD4A-7B23-33E2-ED42-4C8538255379}"/>
                  </a:ext>
                </a:extLst>
              </p:cNvPr>
              <p:cNvSpPr/>
              <p:nvPr/>
            </p:nvSpPr>
            <p:spPr bwMode="gray">
              <a:xfrm rot="600000">
                <a:off x="8009280" y="392435"/>
                <a:ext cx="1462046" cy="1462046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Aft>
                    <a:spcPct val="0"/>
                  </a:spcAft>
                </a:pPr>
                <a:r>
                  <a:rPr lang="de-DE" sz="1100" dirty="0">
                    <a:solidFill>
                      <a:schemeClr val="bg1"/>
                    </a:solidFill>
                    <a:latin typeface="EnBW DIN Pro Medium" panose="020B0604020101020102" pitchFamily="34" charset="0"/>
                    <a:cs typeface="EnBW DIN Pro Medium" panose="020B0604020101020102" pitchFamily="34" charset="0"/>
                  </a:rPr>
                  <a:t>DBA wird geringer belastet, da Referenzprofil auf tatsächlichen Werten aufbaut</a:t>
                </a:r>
              </a:p>
            </p:txBody>
          </p:sp>
        </p:grpSp>
        <p:sp>
          <p:nvSpPr>
            <p:cNvPr id="95" name="Grafik 8">
              <a:extLst>
                <a:ext uri="{FF2B5EF4-FFF2-40B4-BE49-F238E27FC236}">
                  <a16:creationId xmlns:a16="http://schemas.microsoft.com/office/drawing/2014/main" id="{F67D3FEA-91FC-88EF-79F4-19F4A9874C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61791" y="245766"/>
              <a:ext cx="539988" cy="540000"/>
            </a:xfrm>
            <a:custGeom>
              <a:avLst/>
              <a:gdLst>
                <a:gd name="connsiteX0" fmla="*/ 2159889 w 4319873"/>
                <a:gd name="connsiteY0" fmla="*/ 0 h 4319968"/>
                <a:gd name="connsiteX1" fmla="*/ 0 w 4319873"/>
                <a:gd name="connsiteY1" fmla="*/ 2159984 h 4319968"/>
                <a:gd name="connsiteX2" fmla="*/ 144018 w 4319873"/>
                <a:gd name="connsiteY2" fmla="*/ 2951988 h 4319968"/>
                <a:gd name="connsiteX3" fmla="*/ 331184 w 4319873"/>
                <a:gd name="connsiteY3" fmla="*/ 3038380 h 4319968"/>
                <a:gd name="connsiteX4" fmla="*/ 417576 w 4319873"/>
                <a:gd name="connsiteY4" fmla="*/ 2851214 h 4319968"/>
                <a:gd name="connsiteX5" fmla="*/ 287941 w 4319873"/>
                <a:gd name="connsiteY5" fmla="*/ 2159984 h 4319968"/>
                <a:gd name="connsiteX6" fmla="*/ 2159794 w 4319873"/>
                <a:gd name="connsiteY6" fmla="*/ 288036 h 4319968"/>
                <a:gd name="connsiteX7" fmla="*/ 4031647 w 4319873"/>
                <a:gd name="connsiteY7" fmla="*/ 2159984 h 4319968"/>
                <a:gd name="connsiteX8" fmla="*/ 2159889 w 4319873"/>
                <a:gd name="connsiteY8" fmla="*/ 4031933 h 4319968"/>
                <a:gd name="connsiteX9" fmla="*/ 806387 w 4319873"/>
                <a:gd name="connsiteY9" fmla="*/ 3455956 h 4319968"/>
                <a:gd name="connsiteX10" fmla="*/ 604838 w 4319873"/>
                <a:gd name="connsiteY10" fmla="*/ 3455956 h 4319968"/>
                <a:gd name="connsiteX11" fmla="*/ 604838 w 4319873"/>
                <a:gd name="connsiteY11" fmla="*/ 3657600 h 4319968"/>
                <a:gd name="connsiteX12" fmla="*/ 2159984 w 4319873"/>
                <a:gd name="connsiteY12" fmla="*/ 4319969 h 4319968"/>
                <a:gd name="connsiteX13" fmla="*/ 4319873 w 4319873"/>
                <a:gd name="connsiteY13" fmla="*/ 2159984 h 4319968"/>
                <a:gd name="connsiteX14" fmla="*/ 2159889 w 4319873"/>
                <a:gd name="connsiteY14" fmla="*/ 0 h 4319968"/>
                <a:gd name="connsiteX15" fmla="*/ 2158365 w 4319873"/>
                <a:gd name="connsiteY15" fmla="*/ 2688622 h 4319968"/>
                <a:gd name="connsiteX16" fmla="*/ 2348865 w 4319873"/>
                <a:gd name="connsiteY16" fmla="*/ 2498122 h 4319968"/>
                <a:gd name="connsiteX17" fmla="*/ 2348865 w 4319873"/>
                <a:gd name="connsiteY17" fmla="*/ 1163288 h 4319968"/>
                <a:gd name="connsiteX18" fmla="*/ 2158365 w 4319873"/>
                <a:gd name="connsiteY18" fmla="*/ 972788 h 4319968"/>
                <a:gd name="connsiteX19" fmla="*/ 1967865 w 4319873"/>
                <a:gd name="connsiteY19" fmla="*/ 1163288 h 4319968"/>
                <a:gd name="connsiteX20" fmla="*/ 1967865 w 4319873"/>
                <a:gd name="connsiteY20" fmla="*/ 2498122 h 4319968"/>
                <a:gd name="connsiteX21" fmla="*/ 2158365 w 4319873"/>
                <a:gd name="connsiteY21" fmla="*/ 2688622 h 4319968"/>
                <a:gd name="connsiteX22" fmla="*/ 2159127 w 4319873"/>
                <a:gd name="connsiteY22" fmla="*/ 3431572 h 4319968"/>
                <a:gd name="connsiteX23" fmla="*/ 2378202 w 4319873"/>
                <a:gd name="connsiteY23" fmla="*/ 3212497 h 4319968"/>
                <a:gd name="connsiteX24" fmla="*/ 2159127 w 4319873"/>
                <a:gd name="connsiteY24" fmla="*/ 2993422 h 4319968"/>
                <a:gd name="connsiteX25" fmla="*/ 1940052 w 4319873"/>
                <a:gd name="connsiteY25" fmla="*/ 3212497 h 4319968"/>
                <a:gd name="connsiteX26" fmla="*/ 2159127 w 4319873"/>
                <a:gd name="connsiteY26" fmla="*/ 3431572 h 431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319873" h="4319968">
                  <a:moveTo>
                    <a:pt x="2159889" y="0"/>
                  </a:moveTo>
                  <a:cubicBezTo>
                    <a:pt x="964787" y="0"/>
                    <a:pt x="0" y="964787"/>
                    <a:pt x="0" y="2159984"/>
                  </a:cubicBezTo>
                  <a:cubicBezTo>
                    <a:pt x="0" y="2433542"/>
                    <a:pt x="57626" y="2707196"/>
                    <a:pt x="144018" y="2951988"/>
                  </a:cubicBezTo>
                  <a:cubicBezTo>
                    <a:pt x="172784" y="3038380"/>
                    <a:pt x="259175" y="3067145"/>
                    <a:pt x="331184" y="3038380"/>
                  </a:cubicBezTo>
                  <a:cubicBezTo>
                    <a:pt x="417576" y="3009614"/>
                    <a:pt x="446342" y="2923223"/>
                    <a:pt x="417576" y="2851214"/>
                  </a:cubicBezTo>
                  <a:cubicBezTo>
                    <a:pt x="331184" y="2635187"/>
                    <a:pt x="287941" y="2404777"/>
                    <a:pt x="287941" y="2159984"/>
                  </a:cubicBezTo>
                  <a:cubicBezTo>
                    <a:pt x="287941" y="1123188"/>
                    <a:pt x="1123093" y="288036"/>
                    <a:pt x="2159794" y="288036"/>
                  </a:cubicBezTo>
                  <a:cubicBezTo>
                    <a:pt x="3196495" y="288036"/>
                    <a:pt x="4031647" y="1123188"/>
                    <a:pt x="4031647" y="2159984"/>
                  </a:cubicBezTo>
                  <a:cubicBezTo>
                    <a:pt x="4031647" y="3196781"/>
                    <a:pt x="3196590" y="4031933"/>
                    <a:pt x="2159889" y="4031933"/>
                  </a:cubicBezTo>
                  <a:cubicBezTo>
                    <a:pt x="1655921" y="4031933"/>
                    <a:pt x="1151954" y="3815906"/>
                    <a:pt x="806387" y="3455956"/>
                  </a:cubicBezTo>
                  <a:cubicBezTo>
                    <a:pt x="748760" y="3398330"/>
                    <a:pt x="662369" y="3398330"/>
                    <a:pt x="604838" y="3455956"/>
                  </a:cubicBezTo>
                  <a:cubicBezTo>
                    <a:pt x="547211" y="3513582"/>
                    <a:pt x="547211" y="3599974"/>
                    <a:pt x="604838" y="3657600"/>
                  </a:cubicBezTo>
                  <a:cubicBezTo>
                    <a:pt x="1008031" y="4075176"/>
                    <a:pt x="1569625" y="4319969"/>
                    <a:pt x="2159984" y="4319969"/>
                  </a:cubicBezTo>
                  <a:cubicBezTo>
                    <a:pt x="3355086" y="4319969"/>
                    <a:pt x="4319873" y="3355181"/>
                    <a:pt x="4319873" y="2159984"/>
                  </a:cubicBezTo>
                  <a:cubicBezTo>
                    <a:pt x="4319873" y="964787"/>
                    <a:pt x="3354991" y="0"/>
                    <a:pt x="2159889" y="0"/>
                  </a:cubicBezTo>
                  <a:close/>
                  <a:moveTo>
                    <a:pt x="2158365" y="2688622"/>
                  </a:moveTo>
                  <a:cubicBezTo>
                    <a:pt x="2263616" y="2688622"/>
                    <a:pt x="2348865" y="2603373"/>
                    <a:pt x="2348865" y="2498122"/>
                  </a:cubicBezTo>
                  <a:lnTo>
                    <a:pt x="2348865" y="1163288"/>
                  </a:lnTo>
                  <a:cubicBezTo>
                    <a:pt x="2348865" y="1058037"/>
                    <a:pt x="2263616" y="972788"/>
                    <a:pt x="2158365" y="972788"/>
                  </a:cubicBezTo>
                  <a:cubicBezTo>
                    <a:pt x="2053114" y="972788"/>
                    <a:pt x="1967865" y="1058037"/>
                    <a:pt x="1967865" y="1163288"/>
                  </a:cubicBezTo>
                  <a:lnTo>
                    <a:pt x="1967865" y="2498122"/>
                  </a:lnTo>
                  <a:cubicBezTo>
                    <a:pt x="1967865" y="2603278"/>
                    <a:pt x="2053114" y="2688622"/>
                    <a:pt x="2158365" y="2688622"/>
                  </a:cubicBezTo>
                  <a:close/>
                  <a:moveTo>
                    <a:pt x="2159127" y="3431572"/>
                  </a:moveTo>
                  <a:cubicBezTo>
                    <a:pt x="2279904" y="3431572"/>
                    <a:pt x="2378202" y="3333274"/>
                    <a:pt x="2378202" y="3212497"/>
                  </a:cubicBezTo>
                  <a:cubicBezTo>
                    <a:pt x="2378202" y="3091720"/>
                    <a:pt x="2279904" y="2993422"/>
                    <a:pt x="2159127" y="2993422"/>
                  </a:cubicBezTo>
                  <a:cubicBezTo>
                    <a:pt x="2038350" y="2993422"/>
                    <a:pt x="1940052" y="3091720"/>
                    <a:pt x="1940052" y="3212497"/>
                  </a:cubicBezTo>
                  <a:cubicBezTo>
                    <a:pt x="1940052" y="3333274"/>
                    <a:pt x="2038255" y="3431572"/>
                    <a:pt x="2159127" y="3431572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59160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79" grpId="0" animBg="1"/>
      <p:bldP spid="80" grpId="0" animBg="1"/>
      <p:bldP spid="90" grpId="0" animBg="1"/>
      <p:bldP spid="9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hteck 85">
            <a:extLst>
              <a:ext uri="{FF2B5EF4-FFF2-40B4-BE49-F238E27FC236}">
                <a16:creationId xmlns:a16="http://schemas.microsoft.com/office/drawing/2014/main" id="{01DA74DB-5608-2E15-ABAE-426F80B48EE8}"/>
              </a:ext>
            </a:extLst>
          </p:cNvPr>
          <p:cNvSpPr/>
          <p:nvPr/>
        </p:nvSpPr>
        <p:spPr>
          <a:xfrm>
            <a:off x="530343" y="2893656"/>
            <a:ext cx="1988965" cy="24075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pic>
        <p:nvPicPr>
          <p:cNvPr id="81" name="Grafik 80">
            <a:extLst>
              <a:ext uri="{FF2B5EF4-FFF2-40B4-BE49-F238E27FC236}">
                <a16:creationId xmlns:a16="http://schemas.microsoft.com/office/drawing/2014/main" id="{CC949E69-782D-130F-BE2B-FF1F3761B4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6393854" y="1506209"/>
            <a:ext cx="2160000" cy="2160000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753CA66E-C625-46AE-97A9-C43F8FE46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113" y="476883"/>
            <a:ext cx="10117137" cy="503845"/>
          </a:xfrm>
        </p:spPr>
        <p:txBody>
          <a:bodyPr/>
          <a:lstStyle/>
          <a:p>
            <a:r>
              <a:rPr lang="de-DE" dirty="0"/>
              <a:t>Zulässige Bilanzierungsverfahren in Abhängigkeit der Messtechnischeneinordnung </a:t>
            </a:r>
            <a:r>
              <a:rPr lang="de-DE" dirty="0">
                <a:sym typeface="Wingdings" panose="05000000000000000000" pitchFamily="2" charset="2"/>
              </a:rPr>
              <a:t> Alternative zur BNetzA</a:t>
            </a:r>
            <a:endParaRPr lang="de-DE" dirty="0"/>
          </a:p>
        </p:txBody>
      </p:sp>
      <p:sp>
        <p:nvSpPr>
          <p:cNvPr id="25" name="Fußzeilenplatzhalter 5">
            <a:extLst>
              <a:ext uri="{FF2B5EF4-FFF2-40B4-BE49-F238E27FC236}">
                <a16:creationId xmlns:a16="http://schemas.microsoft.com/office/drawing/2014/main" id="{FE8F0D50-830D-407C-BEFB-B9680A65C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de-DE" noProof="0"/>
              <a:t>Anlage Zur EnBW und NetzeBW Stellungnahme I Michael Stegmüller I 12.11.2024</a:t>
            </a:r>
            <a:endParaRPr lang="de-DE" noProof="0" dirty="0"/>
          </a:p>
        </p:txBody>
      </p:sp>
      <p:sp>
        <p:nvSpPr>
          <p:cNvPr id="22" name="Foliennummernplatzhalter 6">
            <a:extLst>
              <a:ext uri="{FF2B5EF4-FFF2-40B4-BE49-F238E27FC236}">
                <a16:creationId xmlns:a16="http://schemas.microsoft.com/office/drawing/2014/main" id="{82182BAA-634C-4608-9079-C9BDE310E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BFC357-94BC-44C8-B600-C5D15BBAA3CF}" type="slidenum">
              <a:rPr lang="de-DE" noProof="0" smtClean="0"/>
              <a:pPr lvl="0"/>
              <a:t>6</a:t>
            </a:fld>
            <a:endParaRPr lang="de-DE" noProof="0" dirty="0"/>
          </a:p>
        </p:txBody>
      </p:sp>
      <p:pic>
        <p:nvPicPr>
          <p:cNvPr id="75" name="Grafik 74">
            <a:extLst>
              <a:ext uri="{FF2B5EF4-FFF2-40B4-BE49-F238E27FC236}">
                <a16:creationId xmlns:a16="http://schemas.microsoft.com/office/drawing/2014/main" id="{6D1A3CCC-8C1D-8EAE-4139-44AFD8668E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43472" y="1556792"/>
            <a:ext cx="698400" cy="698400"/>
          </a:xfrm>
          <a:prstGeom prst="rect">
            <a:avLst/>
          </a:prstGeom>
        </p:spPr>
      </p:pic>
      <p:sp>
        <p:nvSpPr>
          <p:cNvPr id="76" name="Textfeld 75">
            <a:extLst>
              <a:ext uri="{FF2B5EF4-FFF2-40B4-BE49-F238E27FC236}">
                <a16:creationId xmlns:a16="http://schemas.microsoft.com/office/drawing/2014/main" id="{69093D87-A9C1-5EA4-4C3C-6EE1290AC083}"/>
              </a:ext>
            </a:extLst>
          </p:cNvPr>
          <p:cNvSpPr txBox="1"/>
          <p:nvPr/>
        </p:nvSpPr>
        <p:spPr>
          <a:xfrm>
            <a:off x="2005814" y="1793527"/>
            <a:ext cx="30100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</a:rPr>
              <a:t>Referenzprofil</a:t>
            </a:r>
          </a:p>
        </p:txBody>
      </p:sp>
      <p:pic>
        <p:nvPicPr>
          <p:cNvPr id="77" name="Grafik 76">
            <a:extLst>
              <a:ext uri="{FF2B5EF4-FFF2-40B4-BE49-F238E27FC236}">
                <a16:creationId xmlns:a16="http://schemas.microsoft.com/office/drawing/2014/main" id="{A082F2D9-7C59-B4B7-6C28-5C3DD81596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9905" y="2831256"/>
            <a:ext cx="2159403" cy="2159403"/>
          </a:xfrm>
          <a:prstGeom prst="rect">
            <a:avLst/>
          </a:prstGeom>
        </p:spPr>
      </p:pic>
      <p:sp>
        <p:nvSpPr>
          <p:cNvPr id="78" name="Textfeld 77">
            <a:extLst>
              <a:ext uri="{FF2B5EF4-FFF2-40B4-BE49-F238E27FC236}">
                <a16:creationId xmlns:a16="http://schemas.microsoft.com/office/drawing/2014/main" id="{77D0A4E5-D9D4-5C54-6DFF-5F5A8DF40281}"/>
              </a:ext>
            </a:extLst>
          </p:cNvPr>
          <p:cNvSpPr txBox="1"/>
          <p:nvPr/>
        </p:nvSpPr>
        <p:spPr>
          <a:xfrm>
            <a:off x="525717" y="4795562"/>
            <a:ext cx="20391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 err="1">
                <a:solidFill>
                  <a:srgbClr val="002060"/>
                </a:solidFill>
              </a:rPr>
              <a:t>MaBiS</a:t>
            </a:r>
            <a:r>
              <a:rPr lang="de-DE" sz="2400" b="1" dirty="0">
                <a:solidFill>
                  <a:srgbClr val="002060"/>
                </a:solidFill>
              </a:rPr>
              <a:t>-HUB</a:t>
            </a:r>
          </a:p>
        </p:txBody>
      </p:sp>
      <p:sp>
        <p:nvSpPr>
          <p:cNvPr id="79" name="Pfeil: nach rechts 78">
            <a:extLst>
              <a:ext uri="{FF2B5EF4-FFF2-40B4-BE49-F238E27FC236}">
                <a16:creationId xmlns:a16="http://schemas.microsoft.com/office/drawing/2014/main" id="{4A0273C6-2C2F-E31C-5699-14D4B67822B0}"/>
              </a:ext>
            </a:extLst>
          </p:cNvPr>
          <p:cNvSpPr/>
          <p:nvPr/>
        </p:nvSpPr>
        <p:spPr>
          <a:xfrm>
            <a:off x="5264776" y="2636912"/>
            <a:ext cx="978408" cy="113517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FB67981F-E488-F4A2-4A7D-9BF6E51B121A}"/>
              </a:ext>
            </a:extLst>
          </p:cNvPr>
          <p:cNvSpPr txBox="1"/>
          <p:nvPr/>
        </p:nvSpPr>
        <p:spPr>
          <a:xfrm>
            <a:off x="7365612" y="1628475"/>
            <a:ext cx="2160000" cy="2246769"/>
          </a:xfrm>
          <a:prstGeom prst="rect">
            <a:avLst/>
          </a:prstGeom>
          <a:solidFill>
            <a:schemeClr val="bg1"/>
          </a:solidFill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002060"/>
                </a:solidFill>
              </a:rPr>
              <a:t>Fahr-</a:t>
            </a:r>
            <a:r>
              <a:rPr lang="de-DE" sz="2000" b="1" dirty="0" err="1">
                <a:solidFill>
                  <a:srgbClr val="002060"/>
                </a:solidFill>
              </a:rPr>
              <a:t>planerstellung</a:t>
            </a:r>
            <a:r>
              <a:rPr lang="de-DE" sz="2000" b="1" dirty="0">
                <a:solidFill>
                  <a:srgbClr val="002060"/>
                </a:solidFill>
              </a:rPr>
              <a:t> mit den Daten vom </a:t>
            </a:r>
            <a:r>
              <a:rPr lang="de-DE" sz="2000" b="1" dirty="0" err="1">
                <a:solidFill>
                  <a:srgbClr val="002060"/>
                </a:solidFill>
              </a:rPr>
              <a:t>MaBiS</a:t>
            </a:r>
            <a:r>
              <a:rPr lang="de-DE" sz="2000" b="1" dirty="0">
                <a:solidFill>
                  <a:srgbClr val="002060"/>
                </a:solidFill>
              </a:rPr>
              <a:t> HUB</a:t>
            </a:r>
          </a:p>
          <a:p>
            <a:endParaRPr lang="de-DE" sz="2000" b="1" dirty="0">
              <a:solidFill>
                <a:srgbClr val="002060"/>
              </a:solidFill>
            </a:endParaRPr>
          </a:p>
          <a:p>
            <a:endParaRPr lang="de-DE" sz="2000" b="1" dirty="0">
              <a:solidFill>
                <a:srgbClr val="002060"/>
              </a:solidFill>
            </a:endParaRPr>
          </a:p>
          <a:p>
            <a:endParaRPr lang="de-DE" sz="2000" b="1" dirty="0">
              <a:solidFill>
                <a:srgbClr val="002060"/>
              </a:solidFill>
            </a:endParaRP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5BC3952A-32FB-3D45-FD86-4FA4D1A48E74}"/>
              </a:ext>
            </a:extLst>
          </p:cNvPr>
          <p:cNvSpPr txBox="1"/>
          <p:nvPr/>
        </p:nvSpPr>
        <p:spPr>
          <a:xfrm>
            <a:off x="6539084" y="3452096"/>
            <a:ext cx="92800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</a:rPr>
              <a:t>LF/ BKV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4D64424-CA71-8924-92F4-CE661E862587}"/>
              </a:ext>
            </a:extLst>
          </p:cNvPr>
          <p:cNvSpPr txBox="1"/>
          <p:nvPr/>
        </p:nvSpPr>
        <p:spPr>
          <a:xfrm>
            <a:off x="2507479" y="2557253"/>
            <a:ext cx="2362865" cy="3908762"/>
          </a:xfrm>
          <a:prstGeom prst="rect">
            <a:avLst/>
          </a:prstGeom>
          <a:solidFill>
            <a:schemeClr val="bg1"/>
          </a:solidFill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002060"/>
                </a:solidFill>
              </a:rPr>
              <a:t>Daten je Marktlokation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002060"/>
                </a:solidFill>
              </a:rPr>
              <a:t>Bilanzierungsgebiet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002060"/>
                </a:solidFill>
              </a:rPr>
              <a:t>Bilanzkreis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002060"/>
                </a:solidFill>
              </a:rPr>
              <a:t>Zeitreihentyp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/>
                </a:solidFill>
              </a:rPr>
              <a:t>JVP / JEP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002060"/>
                </a:solidFill>
              </a:rPr>
              <a:t>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002060"/>
                </a:solidFill>
              </a:rPr>
              <a:t>Kategorie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/>
                </a:solidFill>
              </a:rPr>
              <a:t>Referenzprofil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002060"/>
                </a:solidFill>
              </a:rPr>
              <a:t>MSB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002060"/>
                </a:solidFill>
              </a:rPr>
              <a:t>LF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002060"/>
                </a:solidFill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600" dirty="0">
              <a:solidFill>
                <a:srgbClr val="002060"/>
              </a:solidFill>
            </a:endParaRPr>
          </a:p>
          <a:p>
            <a:r>
              <a:rPr lang="de-DE" sz="1600" dirty="0">
                <a:solidFill>
                  <a:srgbClr val="002060"/>
                </a:solidFill>
              </a:rPr>
              <a:t>Täglich aktualisierte Referenzprofile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0DE4C72-0512-B5D1-37EF-85D2D4DEF7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6400663" y="3888022"/>
            <a:ext cx="2160000" cy="2160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54023A5E-818A-91CC-403E-178E5C4B198D}"/>
              </a:ext>
            </a:extLst>
          </p:cNvPr>
          <p:cNvSpPr txBox="1"/>
          <p:nvPr/>
        </p:nvSpPr>
        <p:spPr>
          <a:xfrm>
            <a:off x="7372421" y="4010288"/>
            <a:ext cx="2160000" cy="2246769"/>
          </a:xfrm>
          <a:prstGeom prst="rect">
            <a:avLst/>
          </a:prstGeom>
          <a:solidFill>
            <a:schemeClr val="bg1"/>
          </a:solidFill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002060"/>
                </a:solidFill>
              </a:rPr>
              <a:t>Netz-bewirtschaftung mit den Daten vom </a:t>
            </a:r>
            <a:r>
              <a:rPr lang="de-DE" sz="2000" b="1" dirty="0" err="1">
                <a:solidFill>
                  <a:srgbClr val="002060"/>
                </a:solidFill>
              </a:rPr>
              <a:t>MaBiS</a:t>
            </a:r>
            <a:r>
              <a:rPr lang="de-DE" sz="2000" b="1" dirty="0">
                <a:solidFill>
                  <a:srgbClr val="002060"/>
                </a:solidFill>
              </a:rPr>
              <a:t> HUB</a:t>
            </a:r>
          </a:p>
          <a:p>
            <a:endParaRPr lang="de-DE" sz="2000" b="1" dirty="0">
              <a:solidFill>
                <a:srgbClr val="002060"/>
              </a:solidFill>
            </a:endParaRPr>
          </a:p>
          <a:p>
            <a:endParaRPr lang="de-DE" sz="2000" b="1" dirty="0">
              <a:solidFill>
                <a:srgbClr val="002060"/>
              </a:solidFill>
            </a:endParaRPr>
          </a:p>
          <a:p>
            <a:endParaRPr lang="de-DE" sz="2000" b="1" dirty="0">
              <a:solidFill>
                <a:srgbClr val="002060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8AFCA49-7B04-55E1-A21F-68CAB8A055E4}"/>
              </a:ext>
            </a:extLst>
          </p:cNvPr>
          <p:cNvSpPr txBox="1"/>
          <p:nvPr/>
        </p:nvSpPr>
        <p:spPr>
          <a:xfrm>
            <a:off x="6547771" y="5833909"/>
            <a:ext cx="77236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</a:rPr>
              <a:t>NB/BKV</a:t>
            </a:r>
          </a:p>
        </p:txBody>
      </p:sp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49D7335A-53EE-2C50-62B6-4C21A7CC89A5}"/>
              </a:ext>
            </a:extLst>
          </p:cNvPr>
          <p:cNvSpPr/>
          <p:nvPr/>
        </p:nvSpPr>
        <p:spPr>
          <a:xfrm>
            <a:off x="5231904" y="5030126"/>
            <a:ext cx="978408" cy="113517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8A757848-BDB2-26D9-11B0-E2F51A449973}"/>
              </a:ext>
            </a:extLst>
          </p:cNvPr>
          <p:cNvGrpSpPr/>
          <p:nvPr/>
        </p:nvGrpSpPr>
        <p:grpSpPr>
          <a:xfrm>
            <a:off x="9394000" y="4097432"/>
            <a:ext cx="1785635" cy="1586665"/>
            <a:chOff x="8009279" y="152636"/>
            <a:chExt cx="1785636" cy="1586665"/>
          </a:xfrm>
        </p:grpSpPr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735D4875-CF3A-4892-681F-656FEC3DCA39}"/>
                </a:ext>
              </a:extLst>
            </p:cNvPr>
            <p:cNvGrpSpPr/>
            <p:nvPr/>
          </p:nvGrpSpPr>
          <p:grpSpPr>
            <a:xfrm>
              <a:off x="8009279" y="152636"/>
              <a:ext cx="1785636" cy="1586665"/>
              <a:chOff x="8009279" y="267816"/>
              <a:chExt cx="1785636" cy="1586665"/>
            </a:xfrm>
          </p:grpSpPr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D3633143-8A66-C299-99AE-544B14984CA9}"/>
                  </a:ext>
                </a:extLst>
              </p:cNvPr>
              <p:cNvSpPr/>
              <p:nvPr/>
            </p:nvSpPr>
            <p:spPr bwMode="gray">
              <a:xfrm rot="600000">
                <a:off x="9068655" y="267816"/>
                <a:ext cx="726260" cy="726260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Aft>
                    <a:spcPct val="0"/>
                  </a:spcAft>
                </a:pPr>
                <a:endParaRPr lang="de-DE" sz="1200" dirty="0">
                  <a:solidFill>
                    <a:schemeClr val="bg1"/>
                  </a:solidFill>
                  <a:latin typeface="EnBW DIN Pro Medium" panose="020B0604020101020102" pitchFamily="34" charset="0"/>
                  <a:cs typeface="EnBW DIN Pro Medium" panose="020B0604020101020102" pitchFamily="34" charset="0"/>
                </a:endParaRPr>
              </a:p>
            </p:txBody>
          </p:sp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4D47AE28-B068-BD23-EB63-EA7A305FDDBA}"/>
                  </a:ext>
                </a:extLst>
              </p:cNvPr>
              <p:cNvSpPr/>
              <p:nvPr/>
            </p:nvSpPr>
            <p:spPr bwMode="gray">
              <a:xfrm rot="600000">
                <a:off x="8009279" y="392435"/>
                <a:ext cx="1462046" cy="1462046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Aft>
                    <a:spcPct val="0"/>
                  </a:spcAft>
                </a:pPr>
                <a:r>
                  <a:rPr lang="de-DE" sz="1100" dirty="0">
                    <a:solidFill>
                      <a:schemeClr val="bg1"/>
                    </a:solidFill>
                    <a:latin typeface="EnBW DIN Pro Medium" panose="020B0604020101020102" pitchFamily="34" charset="0"/>
                    <a:cs typeface="EnBW DIN Pro Medium" panose="020B0604020101020102" pitchFamily="34" charset="0"/>
                  </a:rPr>
                  <a:t>Chance für kleinere NB </a:t>
                </a:r>
                <a:r>
                  <a:rPr lang="de-DE" sz="1100" dirty="0">
                    <a:solidFill>
                      <a:schemeClr val="bg1"/>
                    </a:solidFill>
                    <a:latin typeface="EnBW DIN Pro Medium" panose="020B0604020101020102" pitchFamily="34" charset="0"/>
                    <a:cs typeface="EnBW DIN Pro Medium" panose="020B0604020101020102" pitchFamily="34" charset="0"/>
                    <a:sym typeface="Wingdings" panose="05000000000000000000" pitchFamily="2" charset="2"/>
                  </a:rPr>
                  <a:t> </a:t>
                </a:r>
                <a:r>
                  <a:rPr lang="de-DE" sz="1100" dirty="0">
                    <a:solidFill>
                      <a:schemeClr val="bg1"/>
                    </a:solidFill>
                    <a:latin typeface="EnBW DIN Pro Medium" panose="020B0604020101020102" pitchFamily="34" charset="0"/>
                    <a:cs typeface="EnBW DIN Pro Medium" panose="020B0604020101020102" pitchFamily="34" charset="0"/>
                  </a:rPr>
                  <a:t>Gebiets-übergreifenden Referenzprofile </a:t>
                </a:r>
              </a:p>
            </p:txBody>
          </p:sp>
        </p:grpSp>
        <p:sp>
          <p:nvSpPr>
            <p:cNvPr id="10" name="Grafik 8">
              <a:extLst>
                <a:ext uri="{FF2B5EF4-FFF2-40B4-BE49-F238E27FC236}">
                  <a16:creationId xmlns:a16="http://schemas.microsoft.com/office/drawing/2014/main" id="{0E5AB42B-2946-6C1A-A0EA-F8138446F29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61791" y="245766"/>
              <a:ext cx="539988" cy="540000"/>
            </a:xfrm>
            <a:custGeom>
              <a:avLst/>
              <a:gdLst>
                <a:gd name="connsiteX0" fmla="*/ 2159889 w 4319873"/>
                <a:gd name="connsiteY0" fmla="*/ 0 h 4319968"/>
                <a:gd name="connsiteX1" fmla="*/ 0 w 4319873"/>
                <a:gd name="connsiteY1" fmla="*/ 2159984 h 4319968"/>
                <a:gd name="connsiteX2" fmla="*/ 144018 w 4319873"/>
                <a:gd name="connsiteY2" fmla="*/ 2951988 h 4319968"/>
                <a:gd name="connsiteX3" fmla="*/ 331184 w 4319873"/>
                <a:gd name="connsiteY3" fmla="*/ 3038380 h 4319968"/>
                <a:gd name="connsiteX4" fmla="*/ 417576 w 4319873"/>
                <a:gd name="connsiteY4" fmla="*/ 2851214 h 4319968"/>
                <a:gd name="connsiteX5" fmla="*/ 287941 w 4319873"/>
                <a:gd name="connsiteY5" fmla="*/ 2159984 h 4319968"/>
                <a:gd name="connsiteX6" fmla="*/ 2159794 w 4319873"/>
                <a:gd name="connsiteY6" fmla="*/ 288036 h 4319968"/>
                <a:gd name="connsiteX7" fmla="*/ 4031647 w 4319873"/>
                <a:gd name="connsiteY7" fmla="*/ 2159984 h 4319968"/>
                <a:gd name="connsiteX8" fmla="*/ 2159889 w 4319873"/>
                <a:gd name="connsiteY8" fmla="*/ 4031933 h 4319968"/>
                <a:gd name="connsiteX9" fmla="*/ 806387 w 4319873"/>
                <a:gd name="connsiteY9" fmla="*/ 3455956 h 4319968"/>
                <a:gd name="connsiteX10" fmla="*/ 604838 w 4319873"/>
                <a:gd name="connsiteY10" fmla="*/ 3455956 h 4319968"/>
                <a:gd name="connsiteX11" fmla="*/ 604838 w 4319873"/>
                <a:gd name="connsiteY11" fmla="*/ 3657600 h 4319968"/>
                <a:gd name="connsiteX12" fmla="*/ 2159984 w 4319873"/>
                <a:gd name="connsiteY12" fmla="*/ 4319969 h 4319968"/>
                <a:gd name="connsiteX13" fmla="*/ 4319873 w 4319873"/>
                <a:gd name="connsiteY13" fmla="*/ 2159984 h 4319968"/>
                <a:gd name="connsiteX14" fmla="*/ 2159889 w 4319873"/>
                <a:gd name="connsiteY14" fmla="*/ 0 h 4319968"/>
                <a:gd name="connsiteX15" fmla="*/ 2158365 w 4319873"/>
                <a:gd name="connsiteY15" fmla="*/ 2688622 h 4319968"/>
                <a:gd name="connsiteX16" fmla="*/ 2348865 w 4319873"/>
                <a:gd name="connsiteY16" fmla="*/ 2498122 h 4319968"/>
                <a:gd name="connsiteX17" fmla="*/ 2348865 w 4319873"/>
                <a:gd name="connsiteY17" fmla="*/ 1163288 h 4319968"/>
                <a:gd name="connsiteX18" fmla="*/ 2158365 w 4319873"/>
                <a:gd name="connsiteY18" fmla="*/ 972788 h 4319968"/>
                <a:gd name="connsiteX19" fmla="*/ 1967865 w 4319873"/>
                <a:gd name="connsiteY19" fmla="*/ 1163288 h 4319968"/>
                <a:gd name="connsiteX20" fmla="*/ 1967865 w 4319873"/>
                <a:gd name="connsiteY20" fmla="*/ 2498122 h 4319968"/>
                <a:gd name="connsiteX21" fmla="*/ 2158365 w 4319873"/>
                <a:gd name="connsiteY21" fmla="*/ 2688622 h 4319968"/>
                <a:gd name="connsiteX22" fmla="*/ 2159127 w 4319873"/>
                <a:gd name="connsiteY22" fmla="*/ 3431572 h 4319968"/>
                <a:gd name="connsiteX23" fmla="*/ 2378202 w 4319873"/>
                <a:gd name="connsiteY23" fmla="*/ 3212497 h 4319968"/>
                <a:gd name="connsiteX24" fmla="*/ 2159127 w 4319873"/>
                <a:gd name="connsiteY24" fmla="*/ 2993422 h 4319968"/>
                <a:gd name="connsiteX25" fmla="*/ 1940052 w 4319873"/>
                <a:gd name="connsiteY25" fmla="*/ 3212497 h 4319968"/>
                <a:gd name="connsiteX26" fmla="*/ 2159127 w 4319873"/>
                <a:gd name="connsiteY26" fmla="*/ 3431572 h 431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319873" h="4319968">
                  <a:moveTo>
                    <a:pt x="2159889" y="0"/>
                  </a:moveTo>
                  <a:cubicBezTo>
                    <a:pt x="964787" y="0"/>
                    <a:pt x="0" y="964787"/>
                    <a:pt x="0" y="2159984"/>
                  </a:cubicBezTo>
                  <a:cubicBezTo>
                    <a:pt x="0" y="2433542"/>
                    <a:pt x="57626" y="2707196"/>
                    <a:pt x="144018" y="2951988"/>
                  </a:cubicBezTo>
                  <a:cubicBezTo>
                    <a:pt x="172784" y="3038380"/>
                    <a:pt x="259175" y="3067145"/>
                    <a:pt x="331184" y="3038380"/>
                  </a:cubicBezTo>
                  <a:cubicBezTo>
                    <a:pt x="417576" y="3009614"/>
                    <a:pt x="446342" y="2923223"/>
                    <a:pt x="417576" y="2851214"/>
                  </a:cubicBezTo>
                  <a:cubicBezTo>
                    <a:pt x="331184" y="2635187"/>
                    <a:pt x="287941" y="2404777"/>
                    <a:pt x="287941" y="2159984"/>
                  </a:cubicBezTo>
                  <a:cubicBezTo>
                    <a:pt x="287941" y="1123188"/>
                    <a:pt x="1123093" y="288036"/>
                    <a:pt x="2159794" y="288036"/>
                  </a:cubicBezTo>
                  <a:cubicBezTo>
                    <a:pt x="3196495" y="288036"/>
                    <a:pt x="4031647" y="1123188"/>
                    <a:pt x="4031647" y="2159984"/>
                  </a:cubicBezTo>
                  <a:cubicBezTo>
                    <a:pt x="4031647" y="3196781"/>
                    <a:pt x="3196590" y="4031933"/>
                    <a:pt x="2159889" y="4031933"/>
                  </a:cubicBezTo>
                  <a:cubicBezTo>
                    <a:pt x="1655921" y="4031933"/>
                    <a:pt x="1151954" y="3815906"/>
                    <a:pt x="806387" y="3455956"/>
                  </a:cubicBezTo>
                  <a:cubicBezTo>
                    <a:pt x="748760" y="3398330"/>
                    <a:pt x="662369" y="3398330"/>
                    <a:pt x="604838" y="3455956"/>
                  </a:cubicBezTo>
                  <a:cubicBezTo>
                    <a:pt x="547211" y="3513582"/>
                    <a:pt x="547211" y="3599974"/>
                    <a:pt x="604838" y="3657600"/>
                  </a:cubicBezTo>
                  <a:cubicBezTo>
                    <a:pt x="1008031" y="4075176"/>
                    <a:pt x="1569625" y="4319969"/>
                    <a:pt x="2159984" y="4319969"/>
                  </a:cubicBezTo>
                  <a:cubicBezTo>
                    <a:pt x="3355086" y="4319969"/>
                    <a:pt x="4319873" y="3355181"/>
                    <a:pt x="4319873" y="2159984"/>
                  </a:cubicBezTo>
                  <a:cubicBezTo>
                    <a:pt x="4319873" y="964787"/>
                    <a:pt x="3354991" y="0"/>
                    <a:pt x="2159889" y="0"/>
                  </a:cubicBezTo>
                  <a:close/>
                  <a:moveTo>
                    <a:pt x="2158365" y="2688622"/>
                  </a:moveTo>
                  <a:cubicBezTo>
                    <a:pt x="2263616" y="2688622"/>
                    <a:pt x="2348865" y="2603373"/>
                    <a:pt x="2348865" y="2498122"/>
                  </a:cubicBezTo>
                  <a:lnTo>
                    <a:pt x="2348865" y="1163288"/>
                  </a:lnTo>
                  <a:cubicBezTo>
                    <a:pt x="2348865" y="1058037"/>
                    <a:pt x="2263616" y="972788"/>
                    <a:pt x="2158365" y="972788"/>
                  </a:cubicBezTo>
                  <a:cubicBezTo>
                    <a:pt x="2053114" y="972788"/>
                    <a:pt x="1967865" y="1058037"/>
                    <a:pt x="1967865" y="1163288"/>
                  </a:cubicBezTo>
                  <a:lnTo>
                    <a:pt x="1967865" y="2498122"/>
                  </a:lnTo>
                  <a:cubicBezTo>
                    <a:pt x="1967865" y="2603278"/>
                    <a:pt x="2053114" y="2688622"/>
                    <a:pt x="2158365" y="2688622"/>
                  </a:cubicBezTo>
                  <a:close/>
                  <a:moveTo>
                    <a:pt x="2159127" y="3431572"/>
                  </a:moveTo>
                  <a:cubicBezTo>
                    <a:pt x="2279904" y="3431572"/>
                    <a:pt x="2378202" y="3333274"/>
                    <a:pt x="2378202" y="3212497"/>
                  </a:cubicBezTo>
                  <a:cubicBezTo>
                    <a:pt x="2378202" y="3091720"/>
                    <a:pt x="2279904" y="2993422"/>
                    <a:pt x="2159127" y="2993422"/>
                  </a:cubicBezTo>
                  <a:cubicBezTo>
                    <a:pt x="2038350" y="2993422"/>
                    <a:pt x="1940052" y="3091720"/>
                    <a:pt x="1940052" y="3212497"/>
                  </a:cubicBezTo>
                  <a:cubicBezTo>
                    <a:pt x="1940052" y="3333274"/>
                    <a:pt x="2038255" y="3431572"/>
                    <a:pt x="2159127" y="3431572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18540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0" grpId="0" animBg="1"/>
      <p:bldP spid="2" grpId="0" animBg="1"/>
      <p:bldP spid="5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5B5E627B-96EC-4512-BE7B-5995CC3D7C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2204864"/>
            <a:ext cx="10728572" cy="1784282"/>
          </a:xfrm>
        </p:spPr>
        <p:txBody>
          <a:bodyPr/>
          <a:lstStyle/>
          <a:p>
            <a:r>
              <a:rPr lang="de-DE" sz="3600" dirty="0"/>
              <a:t>MMMA in Bilanzkreisabrechnung integrieren </a:t>
            </a:r>
            <a:endParaRPr lang="de-DE" sz="3600" dirty="0">
              <a:solidFill>
                <a:schemeClr val="tx1"/>
              </a:solidFill>
            </a:endParaRP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28100A8E-BE36-43AB-8BAA-FDFD1E60E0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Michael Stegmüller</a:t>
            </a:r>
            <a:br>
              <a:rPr lang="de-DE" dirty="0"/>
            </a:br>
            <a:r>
              <a:rPr lang="de-DE" dirty="0"/>
              <a:t>5. November 2024, Karlsruhe</a:t>
            </a:r>
          </a:p>
        </p:txBody>
      </p:sp>
    </p:spTree>
    <p:extLst>
      <p:ext uri="{BB962C8B-B14F-4D97-AF65-F5344CB8AC3E}">
        <p14:creationId xmlns:p14="http://schemas.microsoft.com/office/powerpoint/2010/main" val="330542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feld 84">
            <a:extLst>
              <a:ext uri="{FF2B5EF4-FFF2-40B4-BE49-F238E27FC236}">
                <a16:creationId xmlns:a16="http://schemas.microsoft.com/office/drawing/2014/main" id="{EFB756CC-74DA-122F-42CE-2E46E072C38A}"/>
              </a:ext>
            </a:extLst>
          </p:cNvPr>
          <p:cNvSpPr txBox="1"/>
          <p:nvPr/>
        </p:nvSpPr>
        <p:spPr>
          <a:xfrm>
            <a:off x="6402407" y="2670553"/>
            <a:ext cx="5498192" cy="2862322"/>
          </a:xfrm>
          <a:prstGeom prst="rect">
            <a:avLst/>
          </a:prstGeom>
          <a:noFill/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2060"/>
                </a:solidFill>
              </a:rPr>
              <a:t>Bilanzierung erfolgt bei nicht ¼ h gemessenen Marktlokationen auf Basis der JVP / JEP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2060"/>
                </a:solidFill>
              </a:rPr>
              <a:t>Nach Erhalt der gemessenen Energiemenge wird in der nächsten monatlichen Abrechnung die JVP bzw. JEP durch die gemessene Energiemenge für den genannten Zeitraum ersetzt und die Marktlokation wird neu berechnet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01DA74DB-5608-2E15-ABAE-426F80B48EE8}"/>
              </a:ext>
            </a:extLst>
          </p:cNvPr>
          <p:cNvSpPr/>
          <p:nvPr/>
        </p:nvSpPr>
        <p:spPr>
          <a:xfrm>
            <a:off x="4485450" y="3223050"/>
            <a:ext cx="1988965" cy="24075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53CA66E-C625-46AE-97A9-C43F8FE46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113" y="476883"/>
            <a:ext cx="10117137" cy="503845"/>
          </a:xfrm>
        </p:spPr>
        <p:txBody>
          <a:bodyPr/>
          <a:lstStyle/>
          <a:p>
            <a:r>
              <a:rPr lang="de-DE" dirty="0"/>
              <a:t>Wird zukünftig eine Mehrmindermengenabrechnung noch benötigt? </a:t>
            </a:r>
            <a:r>
              <a:rPr lang="de-DE" dirty="0">
                <a:sym typeface="Wingdings" panose="05000000000000000000" pitchFamily="2" charset="2"/>
              </a:rPr>
              <a:t> Rollierende Bilanzkreisabrechnung</a:t>
            </a:r>
            <a:endParaRPr lang="de-DE" dirty="0"/>
          </a:p>
        </p:txBody>
      </p:sp>
      <p:sp>
        <p:nvSpPr>
          <p:cNvPr id="25" name="Fußzeilenplatzhalter 5">
            <a:extLst>
              <a:ext uri="{FF2B5EF4-FFF2-40B4-BE49-F238E27FC236}">
                <a16:creationId xmlns:a16="http://schemas.microsoft.com/office/drawing/2014/main" id="{FE8F0D50-830D-407C-BEFB-B9680A65C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de-DE" noProof="0"/>
              <a:t>Anlage Zur EnBW und NetzeBW Stellungnahme I Michael Stegmüller I 12.11.2024</a:t>
            </a:r>
            <a:endParaRPr lang="de-DE" noProof="0" dirty="0"/>
          </a:p>
        </p:txBody>
      </p:sp>
      <p:sp>
        <p:nvSpPr>
          <p:cNvPr id="22" name="Foliennummernplatzhalter 6">
            <a:extLst>
              <a:ext uri="{FF2B5EF4-FFF2-40B4-BE49-F238E27FC236}">
                <a16:creationId xmlns:a16="http://schemas.microsoft.com/office/drawing/2014/main" id="{82182BAA-634C-4608-9079-C9BDE310E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BFC357-94BC-44C8-B600-C5D15BBAA3CF}" type="slidenum">
              <a:rPr lang="de-DE" noProof="0" smtClean="0"/>
              <a:pPr lvl="0"/>
              <a:t>8</a:t>
            </a:fld>
            <a:endParaRPr lang="de-DE" noProof="0" dirty="0"/>
          </a:p>
        </p:txBody>
      </p:sp>
      <p:pic>
        <p:nvPicPr>
          <p:cNvPr id="75" name="Grafik 74">
            <a:extLst>
              <a:ext uri="{FF2B5EF4-FFF2-40B4-BE49-F238E27FC236}">
                <a16:creationId xmlns:a16="http://schemas.microsoft.com/office/drawing/2014/main" id="{6D1A3CCC-8C1D-8EAE-4139-44AFD8668E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29202" y="1388423"/>
            <a:ext cx="698400" cy="698400"/>
          </a:xfrm>
          <a:prstGeom prst="rect">
            <a:avLst/>
          </a:prstGeom>
        </p:spPr>
      </p:pic>
      <p:sp>
        <p:nvSpPr>
          <p:cNvPr id="76" name="Textfeld 75">
            <a:extLst>
              <a:ext uri="{FF2B5EF4-FFF2-40B4-BE49-F238E27FC236}">
                <a16:creationId xmlns:a16="http://schemas.microsoft.com/office/drawing/2014/main" id="{69093D87-A9C1-5EA4-4C3C-6EE1290AC083}"/>
              </a:ext>
            </a:extLst>
          </p:cNvPr>
          <p:cNvSpPr txBox="1"/>
          <p:nvPr/>
        </p:nvSpPr>
        <p:spPr>
          <a:xfrm>
            <a:off x="1991544" y="1625158"/>
            <a:ext cx="73695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</a:rPr>
              <a:t>MMMA in Bilanzkreisabrechnung integrieren </a:t>
            </a:r>
          </a:p>
        </p:txBody>
      </p:sp>
      <p:pic>
        <p:nvPicPr>
          <p:cNvPr id="77" name="Grafik 76">
            <a:extLst>
              <a:ext uri="{FF2B5EF4-FFF2-40B4-BE49-F238E27FC236}">
                <a16:creationId xmlns:a16="http://schemas.microsoft.com/office/drawing/2014/main" id="{A082F2D9-7C59-B4B7-6C28-5C3DD81596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85450" y="3204631"/>
            <a:ext cx="2159403" cy="2159403"/>
          </a:xfrm>
          <a:prstGeom prst="rect">
            <a:avLst/>
          </a:prstGeom>
        </p:spPr>
      </p:pic>
      <p:sp>
        <p:nvSpPr>
          <p:cNvPr id="78" name="Textfeld 77">
            <a:extLst>
              <a:ext uri="{FF2B5EF4-FFF2-40B4-BE49-F238E27FC236}">
                <a16:creationId xmlns:a16="http://schemas.microsoft.com/office/drawing/2014/main" id="{77D0A4E5-D9D4-5C54-6DFF-5F5A8DF40281}"/>
              </a:ext>
            </a:extLst>
          </p:cNvPr>
          <p:cNvSpPr txBox="1"/>
          <p:nvPr/>
        </p:nvSpPr>
        <p:spPr>
          <a:xfrm>
            <a:off x="4651262" y="5168937"/>
            <a:ext cx="20391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 err="1">
                <a:solidFill>
                  <a:srgbClr val="002060"/>
                </a:solidFill>
              </a:rPr>
              <a:t>MaBiS</a:t>
            </a:r>
            <a:r>
              <a:rPr lang="de-DE" sz="2400" b="1" dirty="0">
                <a:solidFill>
                  <a:srgbClr val="002060"/>
                </a:solidFill>
              </a:rPr>
              <a:t>-HUB</a:t>
            </a:r>
          </a:p>
        </p:txBody>
      </p:sp>
      <p:sp>
        <p:nvSpPr>
          <p:cNvPr id="79" name="Pfeil: nach rechts 78">
            <a:extLst>
              <a:ext uri="{FF2B5EF4-FFF2-40B4-BE49-F238E27FC236}">
                <a16:creationId xmlns:a16="http://schemas.microsoft.com/office/drawing/2014/main" id="{4A0273C6-2C2F-E31C-5699-14D4B67822B0}"/>
              </a:ext>
            </a:extLst>
          </p:cNvPr>
          <p:cNvSpPr/>
          <p:nvPr/>
        </p:nvSpPr>
        <p:spPr>
          <a:xfrm>
            <a:off x="3431704" y="3850613"/>
            <a:ext cx="978408" cy="1135178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pic>
        <p:nvPicPr>
          <p:cNvPr id="89" name="Grafik 88">
            <a:extLst>
              <a:ext uri="{FF2B5EF4-FFF2-40B4-BE49-F238E27FC236}">
                <a16:creationId xmlns:a16="http://schemas.microsoft.com/office/drawing/2014/main" id="{87341497-7581-23DC-6078-40DF26E95F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42673" y="3366826"/>
            <a:ext cx="2160000" cy="2160000"/>
          </a:xfrm>
          <a:prstGeom prst="rect">
            <a:avLst/>
          </a:prstGeom>
        </p:spPr>
      </p:pic>
      <p:sp>
        <p:nvSpPr>
          <p:cNvPr id="90" name="Textfeld 89">
            <a:extLst>
              <a:ext uri="{FF2B5EF4-FFF2-40B4-BE49-F238E27FC236}">
                <a16:creationId xmlns:a16="http://schemas.microsoft.com/office/drawing/2014/main" id="{89B82BA9-5510-B62A-4882-8762358F0299}"/>
              </a:ext>
            </a:extLst>
          </p:cNvPr>
          <p:cNvSpPr txBox="1"/>
          <p:nvPr/>
        </p:nvSpPr>
        <p:spPr>
          <a:xfrm>
            <a:off x="1014431" y="3294818"/>
            <a:ext cx="1988965" cy="2246769"/>
          </a:xfrm>
          <a:prstGeom prst="rect">
            <a:avLst/>
          </a:prstGeom>
          <a:solidFill>
            <a:schemeClr val="bg1"/>
          </a:solidFill>
          <a:ln w="762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chemeClr val="bg2"/>
                </a:solidFill>
              </a:rPr>
              <a:t>Gemessene Energiemenge </a:t>
            </a:r>
            <a:r>
              <a:rPr lang="de-DE" sz="2000" b="1" dirty="0">
                <a:solidFill>
                  <a:srgbClr val="002060"/>
                </a:solidFill>
              </a:rPr>
              <a:t>(auf Basis von Zählerständen) je Marktlokation</a:t>
            </a:r>
          </a:p>
          <a:p>
            <a:endParaRPr lang="de-DE" sz="2000" b="1" dirty="0">
              <a:solidFill>
                <a:srgbClr val="002060"/>
              </a:solidFill>
            </a:endParaRP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C0FF744A-5887-BFA2-4743-612AE4F7F8FF}"/>
              </a:ext>
            </a:extLst>
          </p:cNvPr>
          <p:cNvSpPr txBox="1"/>
          <p:nvPr/>
        </p:nvSpPr>
        <p:spPr>
          <a:xfrm>
            <a:off x="165760" y="5239790"/>
            <a:ext cx="8351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</a:rPr>
              <a:t>MSB</a:t>
            </a:r>
          </a:p>
        </p:txBody>
      </p:sp>
      <p:sp>
        <p:nvSpPr>
          <p:cNvPr id="2" name="Pfeil: nach rechts 1">
            <a:extLst>
              <a:ext uri="{FF2B5EF4-FFF2-40B4-BE49-F238E27FC236}">
                <a16:creationId xmlns:a16="http://schemas.microsoft.com/office/drawing/2014/main" id="{0219C785-21AE-586A-E608-6E1F72987EBB}"/>
              </a:ext>
            </a:extLst>
          </p:cNvPr>
          <p:cNvSpPr/>
          <p:nvPr/>
        </p:nvSpPr>
        <p:spPr>
          <a:xfrm rot="5400000">
            <a:off x="8803659" y="3276447"/>
            <a:ext cx="532465" cy="582441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FFA32AD1-90A4-511F-8E2D-D6DEB8B8AFE5}"/>
              </a:ext>
            </a:extLst>
          </p:cNvPr>
          <p:cNvGrpSpPr/>
          <p:nvPr/>
        </p:nvGrpSpPr>
        <p:grpSpPr>
          <a:xfrm>
            <a:off x="9455740" y="5205296"/>
            <a:ext cx="1785635" cy="1586665"/>
            <a:chOff x="8009280" y="152636"/>
            <a:chExt cx="1785635" cy="1586665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C83CA6E8-AE5B-E6B4-4BAF-4838129AB200}"/>
                </a:ext>
              </a:extLst>
            </p:cNvPr>
            <p:cNvGrpSpPr/>
            <p:nvPr/>
          </p:nvGrpSpPr>
          <p:grpSpPr>
            <a:xfrm>
              <a:off x="8009280" y="152636"/>
              <a:ext cx="1785635" cy="1586665"/>
              <a:chOff x="8009280" y="267816"/>
              <a:chExt cx="1785635" cy="1586665"/>
            </a:xfrm>
          </p:grpSpPr>
          <p:sp>
            <p:nvSpPr>
              <p:cNvPr id="7" name="Ellipse 6">
                <a:extLst>
                  <a:ext uri="{FF2B5EF4-FFF2-40B4-BE49-F238E27FC236}">
                    <a16:creationId xmlns:a16="http://schemas.microsoft.com/office/drawing/2014/main" id="{F64DA72C-ECDC-AADC-6E23-2E6C121F5695}"/>
                  </a:ext>
                </a:extLst>
              </p:cNvPr>
              <p:cNvSpPr/>
              <p:nvPr/>
            </p:nvSpPr>
            <p:spPr bwMode="gray">
              <a:xfrm rot="600000">
                <a:off x="9068655" y="267816"/>
                <a:ext cx="726260" cy="726260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Aft>
                    <a:spcPct val="0"/>
                  </a:spcAft>
                </a:pPr>
                <a:endParaRPr lang="de-DE" sz="1200" dirty="0">
                  <a:solidFill>
                    <a:schemeClr val="bg1"/>
                  </a:solidFill>
                  <a:latin typeface="EnBW DIN Pro Medium" panose="020B0604020101020102" pitchFamily="34" charset="0"/>
                  <a:cs typeface="EnBW DIN Pro Medium" panose="020B0604020101020102" pitchFamily="34" charset="0"/>
                </a:endParaRPr>
              </a:p>
            </p:txBody>
          </p: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BC449358-BD01-518F-F999-3870483AB246}"/>
                  </a:ext>
                </a:extLst>
              </p:cNvPr>
              <p:cNvSpPr/>
              <p:nvPr/>
            </p:nvSpPr>
            <p:spPr bwMode="gray">
              <a:xfrm rot="600000">
                <a:off x="8009280" y="392435"/>
                <a:ext cx="1462046" cy="1462046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Aft>
                    <a:spcPct val="0"/>
                  </a:spcAft>
                </a:pPr>
                <a:r>
                  <a:rPr lang="de-DE" sz="1100" dirty="0">
                    <a:solidFill>
                      <a:schemeClr val="bg1"/>
                    </a:solidFill>
                    <a:latin typeface="EnBW DIN Pro Medium" panose="020B0604020101020102" pitchFamily="34" charset="0"/>
                    <a:cs typeface="EnBW DIN Pro Medium" panose="020B0604020101020102" pitchFamily="34" charset="0"/>
                  </a:rPr>
                  <a:t>Im BK wird somit die tatsächliche Energiemenge bilanziert und eine MMMA ist nicht erforderlich</a:t>
                </a:r>
              </a:p>
            </p:txBody>
          </p:sp>
        </p:grpSp>
        <p:sp>
          <p:nvSpPr>
            <p:cNvPr id="6" name="Grafik 8">
              <a:extLst>
                <a:ext uri="{FF2B5EF4-FFF2-40B4-BE49-F238E27FC236}">
                  <a16:creationId xmlns:a16="http://schemas.microsoft.com/office/drawing/2014/main" id="{383034A1-D909-8473-EAC0-E365ABAFB1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61791" y="245766"/>
              <a:ext cx="539988" cy="540000"/>
            </a:xfrm>
            <a:custGeom>
              <a:avLst/>
              <a:gdLst>
                <a:gd name="connsiteX0" fmla="*/ 2159889 w 4319873"/>
                <a:gd name="connsiteY0" fmla="*/ 0 h 4319968"/>
                <a:gd name="connsiteX1" fmla="*/ 0 w 4319873"/>
                <a:gd name="connsiteY1" fmla="*/ 2159984 h 4319968"/>
                <a:gd name="connsiteX2" fmla="*/ 144018 w 4319873"/>
                <a:gd name="connsiteY2" fmla="*/ 2951988 h 4319968"/>
                <a:gd name="connsiteX3" fmla="*/ 331184 w 4319873"/>
                <a:gd name="connsiteY3" fmla="*/ 3038380 h 4319968"/>
                <a:gd name="connsiteX4" fmla="*/ 417576 w 4319873"/>
                <a:gd name="connsiteY4" fmla="*/ 2851214 h 4319968"/>
                <a:gd name="connsiteX5" fmla="*/ 287941 w 4319873"/>
                <a:gd name="connsiteY5" fmla="*/ 2159984 h 4319968"/>
                <a:gd name="connsiteX6" fmla="*/ 2159794 w 4319873"/>
                <a:gd name="connsiteY6" fmla="*/ 288036 h 4319968"/>
                <a:gd name="connsiteX7" fmla="*/ 4031647 w 4319873"/>
                <a:gd name="connsiteY7" fmla="*/ 2159984 h 4319968"/>
                <a:gd name="connsiteX8" fmla="*/ 2159889 w 4319873"/>
                <a:gd name="connsiteY8" fmla="*/ 4031933 h 4319968"/>
                <a:gd name="connsiteX9" fmla="*/ 806387 w 4319873"/>
                <a:gd name="connsiteY9" fmla="*/ 3455956 h 4319968"/>
                <a:gd name="connsiteX10" fmla="*/ 604838 w 4319873"/>
                <a:gd name="connsiteY10" fmla="*/ 3455956 h 4319968"/>
                <a:gd name="connsiteX11" fmla="*/ 604838 w 4319873"/>
                <a:gd name="connsiteY11" fmla="*/ 3657600 h 4319968"/>
                <a:gd name="connsiteX12" fmla="*/ 2159984 w 4319873"/>
                <a:gd name="connsiteY12" fmla="*/ 4319969 h 4319968"/>
                <a:gd name="connsiteX13" fmla="*/ 4319873 w 4319873"/>
                <a:gd name="connsiteY13" fmla="*/ 2159984 h 4319968"/>
                <a:gd name="connsiteX14" fmla="*/ 2159889 w 4319873"/>
                <a:gd name="connsiteY14" fmla="*/ 0 h 4319968"/>
                <a:gd name="connsiteX15" fmla="*/ 2158365 w 4319873"/>
                <a:gd name="connsiteY15" fmla="*/ 2688622 h 4319968"/>
                <a:gd name="connsiteX16" fmla="*/ 2348865 w 4319873"/>
                <a:gd name="connsiteY16" fmla="*/ 2498122 h 4319968"/>
                <a:gd name="connsiteX17" fmla="*/ 2348865 w 4319873"/>
                <a:gd name="connsiteY17" fmla="*/ 1163288 h 4319968"/>
                <a:gd name="connsiteX18" fmla="*/ 2158365 w 4319873"/>
                <a:gd name="connsiteY18" fmla="*/ 972788 h 4319968"/>
                <a:gd name="connsiteX19" fmla="*/ 1967865 w 4319873"/>
                <a:gd name="connsiteY19" fmla="*/ 1163288 h 4319968"/>
                <a:gd name="connsiteX20" fmla="*/ 1967865 w 4319873"/>
                <a:gd name="connsiteY20" fmla="*/ 2498122 h 4319968"/>
                <a:gd name="connsiteX21" fmla="*/ 2158365 w 4319873"/>
                <a:gd name="connsiteY21" fmla="*/ 2688622 h 4319968"/>
                <a:gd name="connsiteX22" fmla="*/ 2159127 w 4319873"/>
                <a:gd name="connsiteY22" fmla="*/ 3431572 h 4319968"/>
                <a:gd name="connsiteX23" fmla="*/ 2378202 w 4319873"/>
                <a:gd name="connsiteY23" fmla="*/ 3212497 h 4319968"/>
                <a:gd name="connsiteX24" fmla="*/ 2159127 w 4319873"/>
                <a:gd name="connsiteY24" fmla="*/ 2993422 h 4319968"/>
                <a:gd name="connsiteX25" fmla="*/ 1940052 w 4319873"/>
                <a:gd name="connsiteY25" fmla="*/ 3212497 h 4319968"/>
                <a:gd name="connsiteX26" fmla="*/ 2159127 w 4319873"/>
                <a:gd name="connsiteY26" fmla="*/ 3431572 h 431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319873" h="4319968">
                  <a:moveTo>
                    <a:pt x="2159889" y="0"/>
                  </a:moveTo>
                  <a:cubicBezTo>
                    <a:pt x="964787" y="0"/>
                    <a:pt x="0" y="964787"/>
                    <a:pt x="0" y="2159984"/>
                  </a:cubicBezTo>
                  <a:cubicBezTo>
                    <a:pt x="0" y="2433542"/>
                    <a:pt x="57626" y="2707196"/>
                    <a:pt x="144018" y="2951988"/>
                  </a:cubicBezTo>
                  <a:cubicBezTo>
                    <a:pt x="172784" y="3038380"/>
                    <a:pt x="259175" y="3067145"/>
                    <a:pt x="331184" y="3038380"/>
                  </a:cubicBezTo>
                  <a:cubicBezTo>
                    <a:pt x="417576" y="3009614"/>
                    <a:pt x="446342" y="2923223"/>
                    <a:pt x="417576" y="2851214"/>
                  </a:cubicBezTo>
                  <a:cubicBezTo>
                    <a:pt x="331184" y="2635187"/>
                    <a:pt x="287941" y="2404777"/>
                    <a:pt x="287941" y="2159984"/>
                  </a:cubicBezTo>
                  <a:cubicBezTo>
                    <a:pt x="287941" y="1123188"/>
                    <a:pt x="1123093" y="288036"/>
                    <a:pt x="2159794" y="288036"/>
                  </a:cubicBezTo>
                  <a:cubicBezTo>
                    <a:pt x="3196495" y="288036"/>
                    <a:pt x="4031647" y="1123188"/>
                    <a:pt x="4031647" y="2159984"/>
                  </a:cubicBezTo>
                  <a:cubicBezTo>
                    <a:pt x="4031647" y="3196781"/>
                    <a:pt x="3196590" y="4031933"/>
                    <a:pt x="2159889" y="4031933"/>
                  </a:cubicBezTo>
                  <a:cubicBezTo>
                    <a:pt x="1655921" y="4031933"/>
                    <a:pt x="1151954" y="3815906"/>
                    <a:pt x="806387" y="3455956"/>
                  </a:cubicBezTo>
                  <a:cubicBezTo>
                    <a:pt x="748760" y="3398330"/>
                    <a:pt x="662369" y="3398330"/>
                    <a:pt x="604838" y="3455956"/>
                  </a:cubicBezTo>
                  <a:cubicBezTo>
                    <a:pt x="547211" y="3513582"/>
                    <a:pt x="547211" y="3599974"/>
                    <a:pt x="604838" y="3657600"/>
                  </a:cubicBezTo>
                  <a:cubicBezTo>
                    <a:pt x="1008031" y="4075176"/>
                    <a:pt x="1569625" y="4319969"/>
                    <a:pt x="2159984" y="4319969"/>
                  </a:cubicBezTo>
                  <a:cubicBezTo>
                    <a:pt x="3355086" y="4319969"/>
                    <a:pt x="4319873" y="3355181"/>
                    <a:pt x="4319873" y="2159984"/>
                  </a:cubicBezTo>
                  <a:cubicBezTo>
                    <a:pt x="4319873" y="964787"/>
                    <a:pt x="3354991" y="0"/>
                    <a:pt x="2159889" y="0"/>
                  </a:cubicBezTo>
                  <a:close/>
                  <a:moveTo>
                    <a:pt x="2158365" y="2688622"/>
                  </a:moveTo>
                  <a:cubicBezTo>
                    <a:pt x="2263616" y="2688622"/>
                    <a:pt x="2348865" y="2603373"/>
                    <a:pt x="2348865" y="2498122"/>
                  </a:cubicBezTo>
                  <a:lnTo>
                    <a:pt x="2348865" y="1163288"/>
                  </a:lnTo>
                  <a:cubicBezTo>
                    <a:pt x="2348865" y="1058037"/>
                    <a:pt x="2263616" y="972788"/>
                    <a:pt x="2158365" y="972788"/>
                  </a:cubicBezTo>
                  <a:cubicBezTo>
                    <a:pt x="2053114" y="972788"/>
                    <a:pt x="1967865" y="1058037"/>
                    <a:pt x="1967865" y="1163288"/>
                  </a:cubicBezTo>
                  <a:lnTo>
                    <a:pt x="1967865" y="2498122"/>
                  </a:lnTo>
                  <a:cubicBezTo>
                    <a:pt x="1967865" y="2603278"/>
                    <a:pt x="2053114" y="2688622"/>
                    <a:pt x="2158365" y="2688622"/>
                  </a:cubicBezTo>
                  <a:close/>
                  <a:moveTo>
                    <a:pt x="2159127" y="3431572"/>
                  </a:moveTo>
                  <a:cubicBezTo>
                    <a:pt x="2279904" y="3431572"/>
                    <a:pt x="2378202" y="3333274"/>
                    <a:pt x="2378202" y="3212497"/>
                  </a:cubicBezTo>
                  <a:cubicBezTo>
                    <a:pt x="2378202" y="3091720"/>
                    <a:pt x="2279904" y="2993422"/>
                    <a:pt x="2159127" y="2993422"/>
                  </a:cubicBezTo>
                  <a:cubicBezTo>
                    <a:pt x="2038350" y="2993422"/>
                    <a:pt x="1940052" y="3091720"/>
                    <a:pt x="1940052" y="3212497"/>
                  </a:cubicBezTo>
                  <a:cubicBezTo>
                    <a:pt x="1940052" y="3333274"/>
                    <a:pt x="2038255" y="3431572"/>
                    <a:pt x="2159127" y="3431572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807E0DB9-44EB-E7B2-2A20-3A41C5A49092}"/>
              </a:ext>
            </a:extLst>
          </p:cNvPr>
          <p:cNvGrpSpPr/>
          <p:nvPr/>
        </p:nvGrpSpPr>
        <p:grpSpPr>
          <a:xfrm>
            <a:off x="7464152" y="5214828"/>
            <a:ext cx="1785635" cy="1586665"/>
            <a:chOff x="8009280" y="152636"/>
            <a:chExt cx="1785635" cy="1586665"/>
          </a:xfrm>
        </p:grpSpPr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B00B62B1-1D7C-4F57-927F-1DF03F97E7FC}"/>
                </a:ext>
              </a:extLst>
            </p:cNvPr>
            <p:cNvGrpSpPr/>
            <p:nvPr/>
          </p:nvGrpSpPr>
          <p:grpSpPr>
            <a:xfrm>
              <a:off x="8009280" y="152636"/>
              <a:ext cx="1785635" cy="1586665"/>
              <a:chOff x="8009280" y="267816"/>
              <a:chExt cx="1785635" cy="1586665"/>
            </a:xfrm>
          </p:grpSpPr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94E400DB-DB8A-6B14-5E5A-EF5D6B2EBB23}"/>
                  </a:ext>
                </a:extLst>
              </p:cNvPr>
              <p:cNvSpPr/>
              <p:nvPr/>
            </p:nvSpPr>
            <p:spPr bwMode="gray">
              <a:xfrm rot="600000">
                <a:off x="9068655" y="267816"/>
                <a:ext cx="726260" cy="726260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Aft>
                    <a:spcPct val="0"/>
                  </a:spcAft>
                </a:pPr>
                <a:endParaRPr lang="de-DE" sz="1200" dirty="0">
                  <a:solidFill>
                    <a:schemeClr val="bg1"/>
                  </a:solidFill>
                  <a:latin typeface="EnBW DIN Pro Medium" panose="020B0604020101020102" pitchFamily="34" charset="0"/>
                  <a:cs typeface="EnBW DIN Pro Medium" panose="020B0604020101020102" pitchFamily="34" charset="0"/>
                </a:endParaRPr>
              </a:p>
            </p:txBody>
          </p: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80F9216F-E648-F6E4-D856-255856BEA688}"/>
                  </a:ext>
                </a:extLst>
              </p:cNvPr>
              <p:cNvSpPr/>
              <p:nvPr/>
            </p:nvSpPr>
            <p:spPr bwMode="gray">
              <a:xfrm rot="600000">
                <a:off x="8009280" y="392435"/>
                <a:ext cx="1462046" cy="1462046"/>
              </a:xfrm>
              <a:prstGeom prst="ellips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Aft>
                    <a:spcPct val="0"/>
                  </a:spcAft>
                </a:pPr>
                <a:r>
                  <a:rPr lang="de-DE" sz="1100" dirty="0">
                    <a:solidFill>
                      <a:schemeClr val="bg1"/>
                    </a:solidFill>
                    <a:latin typeface="EnBW DIN Pro Medium" panose="020B0604020101020102" pitchFamily="34" charset="0"/>
                    <a:cs typeface="EnBW DIN Pro Medium" panose="020B0604020101020102" pitchFamily="34" charset="0"/>
                  </a:rPr>
                  <a:t>DBA enthält somit keine Mengen-Prognose Abweichungen </a:t>
                </a:r>
              </a:p>
            </p:txBody>
          </p:sp>
        </p:grpSp>
        <p:sp>
          <p:nvSpPr>
            <p:cNvPr id="11" name="Grafik 8">
              <a:extLst>
                <a:ext uri="{FF2B5EF4-FFF2-40B4-BE49-F238E27FC236}">
                  <a16:creationId xmlns:a16="http://schemas.microsoft.com/office/drawing/2014/main" id="{36FE5322-991D-A9E4-5B2A-0D08D40F63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61791" y="245766"/>
              <a:ext cx="539988" cy="540000"/>
            </a:xfrm>
            <a:custGeom>
              <a:avLst/>
              <a:gdLst>
                <a:gd name="connsiteX0" fmla="*/ 2159889 w 4319873"/>
                <a:gd name="connsiteY0" fmla="*/ 0 h 4319968"/>
                <a:gd name="connsiteX1" fmla="*/ 0 w 4319873"/>
                <a:gd name="connsiteY1" fmla="*/ 2159984 h 4319968"/>
                <a:gd name="connsiteX2" fmla="*/ 144018 w 4319873"/>
                <a:gd name="connsiteY2" fmla="*/ 2951988 h 4319968"/>
                <a:gd name="connsiteX3" fmla="*/ 331184 w 4319873"/>
                <a:gd name="connsiteY3" fmla="*/ 3038380 h 4319968"/>
                <a:gd name="connsiteX4" fmla="*/ 417576 w 4319873"/>
                <a:gd name="connsiteY4" fmla="*/ 2851214 h 4319968"/>
                <a:gd name="connsiteX5" fmla="*/ 287941 w 4319873"/>
                <a:gd name="connsiteY5" fmla="*/ 2159984 h 4319968"/>
                <a:gd name="connsiteX6" fmla="*/ 2159794 w 4319873"/>
                <a:gd name="connsiteY6" fmla="*/ 288036 h 4319968"/>
                <a:gd name="connsiteX7" fmla="*/ 4031647 w 4319873"/>
                <a:gd name="connsiteY7" fmla="*/ 2159984 h 4319968"/>
                <a:gd name="connsiteX8" fmla="*/ 2159889 w 4319873"/>
                <a:gd name="connsiteY8" fmla="*/ 4031933 h 4319968"/>
                <a:gd name="connsiteX9" fmla="*/ 806387 w 4319873"/>
                <a:gd name="connsiteY9" fmla="*/ 3455956 h 4319968"/>
                <a:gd name="connsiteX10" fmla="*/ 604838 w 4319873"/>
                <a:gd name="connsiteY10" fmla="*/ 3455956 h 4319968"/>
                <a:gd name="connsiteX11" fmla="*/ 604838 w 4319873"/>
                <a:gd name="connsiteY11" fmla="*/ 3657600 h 4319968"/>
                <a:gd name="connsiteX12" fmla="*/ 2159984 w 4319873"/>
                <a:gd name="connsiteY12" fmla="*/ 4319969 h 4319968"/>
                <a:gd name="connsiteX13" fmla="*/ 4319873 w 4319873"/>
                <a:gd name="connsiteY13" fmla="*/ 2159984 h 4319968"/>
                <a:gd name="connsiteX14" fmla="*/ 2159889 w 4319873"/>
                <a:gd name="connsiteY14" fmla="*/ 0 h 4319968"/>
                <a:gd name="connsiteX15" fmla="*/ 2158365 w 4319873"/>
                <a:gd name="connsiteY15" fmla="*/ 2688622 h 4319968"/>
                <a:gd name="connsiteX16" fmla="*/ 2348865 w 4319873"/>
                <a:gd name="connsiteY16" fmla="*/ 2498122 h 4319968"/>
                <a:gd name="connsiteX17" fmla="*/ 2348865 w 4319873"/>
                <a:gd name="connsiteY17" fmla="*/ 1163288 h 4319968"/>
                <a:gd name="connsiteX18" fmla="*/ 2158365 w 4319873"/>
                <a:gd name="connsiteY18" fmla="*/ 972788 h 4319968"/>
                <a:gd name="connsiteX19" fmla="*/ 1967865 w 4319873"/>
                <a:gd name="connsiteY19" fmla="*/ 1163288 h 4319968"/>
                <a:gd name="connsiteX20" fmla="*/ 1967865 w 4319873"/>
                <a:gd name="connsiteY20" fmla="*/ 2498122 h 4319968"/>
                <a:gd name="connsiteX21" fmla="*/ 2158365 w 4319873"/>
                <a:gd name="connsiteY21" fmla="*/ 2688622 h 4319968"/>
                <a:gd name="connsiteX22" fmla="*/ 2159127 w 4319873"/>
                <a:gd name="connsiteY22" fmla="*/ 3431572 h 4319968"/>
                <a:gd name="connsiteX23" fmla="*/ 2378202 w 4319873"/>
                <a:gd name="connsiteY23" fmla="*/ 3212497 h 4319968"/>
                <a:gd name="connsiteX24" fmla="*/ 2159127 w 4319873"/>
                <a:gd name="connsiteY24" fmla="*/ 2993422 h 4319968"/>
                <a:gd name="connsiteX25" fmla="*/ 1940052 w 4319873"/>
                <a:gd name="connsiteY25" fmla="*/ 3212497 h 4319968"/>
                <a:gd name="connsiteX26" fmla="*/ 2159127 w 4319873"/>
                <a:gd name="connsiteY26" fmla="*/ 3431572 h 431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319873" h="4319968">
                  <a:moveTo>
                    <a:pt x="2159889" y="0"/>
                  </a:moveTo>
                  <a:cubicBezTo>
                    <a:pt x="964787" y="0"/>
                    <a:pt x="0" y="964787"/>
                    <a:pt x="0" y="2159984"/>
                  </a:cubicBezTo>
                  <a:cubicBezTo>
                    <a:pt x="0" y="2433542"/>
                    <a:pt x="57626" y="2707196"/>
                    <a:pt x="144018" y="2951988"/>
                  </a:cubicBezTo>
                  <a:cubicBezTo>
                    <a:pt x="172784" y="3038380"/>
                    <a:pt x="259175" y="3067145"/>
                    <a:pt x="331184" y="3038380"/>
                  </a:cubicBezTo>
                  <a:cubicBezTo>
                    <a:pt x="417576" y="3009614"/>
                    <a:pt x="446342" y="2923223"/>
                    <a:pt x="417576" y="2851214"/>
                  </a:cubicBezTo>
                  <a:cubicBezTo>
                    <a:pt x="331184" y="2635187"/>
                    <a:pt x="287941" y="2404777"/>
                    <a:pt x="287941" y="2159984"/>
                  </a:cubicBezTo>
                  <a:cubicBezTo>
                    <a:pt x="287941" y="1123188"/>
                    <a:pt x="1123093" y="288036"/>
                    <a:pt x="2159794" y="288036"/>
                  </a:cubicBezTo>
                  <a:cubicBezTo>
                    <a:pt x="3196495" y="288036"/>
                    <a:pt x="4031647" y="1123188"/>
                    <a:pt x="4031647" y="2159984"/>
                  </a:cubicBezTo>
                  <a:cubicBezTo>
                    <a:pt x="4031647" y="3196781"/>
                    <a:pt x="3196590" y="4031933"/>
                    <a:pt x="2159889" y="4031933"/>
                  </a:cubicBezTo>
                  <a:cubicBezTo>
                    <a:pt x="1655921" y="4031933"/>
                    <a:pt x="1151954" y="3815906"/>
                    <a:pt x="806387" y="3455956"/>
                  </a:cubicBezTo>
                  <a:cubicBezTo>
                    <a:pt x="748760" y="3398330"/>
                    <a:pt x="662369" y="3398330"/>
                    <a:pt x="604838" y="3455956"/>
                  </a:cubicBezTo>
                  <a:cubicBezTo>
                    <a:pt x="547211" y="3513582"/>
                    <a:pt x="547211" y="3599974"/>
                    <a:pt x="604838" y="3657600"/>
                  </a:cubicBezTo>
                  <a:cubicBezTo>
                    <a:pt x="1008031" y="4075176"/>
                    <a:pt x="1569625" y="4319969"/>
                    <a:pt x="2159984" y="4319969"/>
                  </a:cubicBezTo>
                  <a:cubicBezTo>
                    <a:pt x="3355086" y="4319969"/>
                    <a:pt x="4319873" y="3355181"/>
                    <a:pt x="4319873" y="2159984"/>
                  </a:cubicBezTo>
                  <a:cubicBezTo>
                    <a:pt x="4319873" y="964787"/>
                    <a:pt x="3354991" y="0"/>
                    <a:pt x="2159889" y="0"/>
                  </a:cubicBezTo>
                  <a:close/>
                  <a:moveTo>
                    <a:pt x="2158365" y="2688622"/>
                  </a:moveTo>
                  <a:cubicBezTo>
                    <a:pt x="2263616" y="2688622"/>
                    <a:pt x="2348865" y="2603373"/>
                    <a:pt x="2348865" y="2498122"/>
                  </a:cubicBezTo>
                  <a:lnTo>
                    <a:pt x="2348865" y="1163288"/>
                  </a:lnTo>
                  <a:cubicBezTo>
                    <a:pt x="2348865" y="1058037"/>
                    <a:pt x="2263616" y="972788"/>
                    <a:pt x="2158365" y="972788"/>
                  </a:cubicBezTo>
                  <a:cubicBezTo>
                    <a:pt x="2053114" y="972788"/>
                    <a:pt x="1967865" y="1058037"/>
                    <a:pt x="1967865" y="1163288"/>
                  </a:cubicBezTo>
                  <a:lnTo>
                    <a:pt x="1967865" y="2498122"/>
                  </a:lnTo>
                  <a:cubicBezTo>
                    <a:pt x="1967865" y="2603278"/>
                    <a:pt x="2053114" y="2688622"/>
                    <a:pt x="2158365" y="2688622"/>
                  </a:cubicBezTo>
                  <a:close/>
                  <a:moveTo>
                    <a:pt x="2159127" y="3431572"/>
                  </a:moveTo>
                  <a:cubicBezTo>
                    <a:pt x="2279904" y="3431572"/>
                    <a:pt x="2378202" y="3333274"/>
                    <a:pt x="2378202" y="3212497"/>
                  </a:cubicBezTo>
                  <a:cubicBezTo>
                    <a:pt x="2378202" y="3091720"/>
                    <a:pt x="2279904" y="2993422"/>
                    <a:pt x="2159127" y="2993422"/>
                  </a:cubicBezTo>
                  <a:cubicBezTo>
                    <a:pt x="2038350" y="2993422"/>
                    <a:pt x="1940052" y="3091720"/>
                    <a:pt x="1940052" y="3212497"/>
                  </a:cubicBezTo>
                  <a:cubicBezTo>
                    <a:pt x="1940052" y="3333274"/>
                    <a:pt x="2038255" y="3431572"/>
                    <a:pt x="2159127" y="3431572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756751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9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5B5E627B-96EC-4512-BE7B-5995CC3D7C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2204864"/>
            <a:ext cx="10728572" cy="1784282"/>
          </a:xfrm>
        </p:spPr>
        <p:txBody>
          <a:bodyPr/>
          <a:lstStyle/>
          <a:p>
            <a:r>
              <a:rPr lang="de-DE" sz="3600" dirty="0"/>
              <a:t>Abfrage-Cluster für maximale Flexibilität</a:t>
            </a:r>
            <a:endParaRPr lang="de-DE" sz="3600" dirty="0">
              <a:solidFill>
                <a:schemeClr val="tx1"/>
              </a:solidFill>
            </a:endParaRP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28100A8E-BE36-43AB-8BAA-FDFD1E60E0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Michael Stegmüller</a:t>
            </a:r>
            <a:br>
              <a:rPr lang="de-DE" dirty="0"/>
            </a:br>
            <a:r>
              <a:rPr lang="de-DE" dirty="0"/>
              <a:t>5. November 2024, Karlsruhe</a:t>
            </a:r>
          </a:p>
        </p:txBody>
      </p:sp>
    </p:spTree>
    <p:extLst>
      <p:ext uri="{BB962C8B-B14F-4D97-AF65-F5344CB8AC3E}">
        <p14:creationId xmlns:p14="http://schemas.microsoft.com/office/powerpoint/2010/main" val="18813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ster EnBW 2022">
  <a:themeElements>
    <a:clrScheme name="EnBW LAB">
      <a:dk1>
        <a:sysClr val="windowText" lastClr="000000"/>
      </a:dk1>
      <a:lt1>
        <a:sysClr val="window" lastClr="FFFFFF"/>
      </a:lt1>
      <a:dk2>
        <a:srgbClr val="000099"/>
      </a:dk2>
      <a:lt2>
        <a:srgbClr val="FE8F11"/>
      </a:lt2>
      <a:accent1>
        <a:srgbClr val="E4DAD4"/>
      </a:accent1>
      <a:accent2>
        <a:srgbClr val="84C041"/>
      </a:accent2>
      <a:accent3>
        <a:srgbClr val="5BE3D6"/>
      </a:accent3>
      <a:accent4>
        <a:srgbClr val="1195EB"/>
      </a:accent4>
      <a:accent5>
        <a:srgbClr val="FDC83A"/>
      </a:accent5>
      <a:accent6>
        <a:srgbClr val="E2C39A"/>
      </a:accent6>
      <a:hlink>
        <a:srgbClr val="000000"/>
      </a:hlink>
      <a:folHlink>
        <a:srgbClr val="000000"/>
      </a:folHlink>
    </a:clrScheme>
    <a:fontScheme name="EnBW">
      <a:majorFont>
        <a:latin typeface="Mark OT Medium"/>
        <a:ea typeface=""/>
        <a:cs typeface=""/>
      </a:majorFont>
      <a:minorFont>
        <a:latin typeface="EnBW D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72000" tIns="36000" rIns="72000" bIns="36000"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bg1">
              <a:lumMod val="7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01092022_EnBW_MasterGallery.pptx" id="{6520A215-8CA2-4EBA-80C0-267F9621D5B2}" vid="{D8197634-6E01-402A-8C2B-54A38DE58550}"/>
    </a:ext>
  </a:extLst>
</a:theme>
</file>

<file path=ppt/theme/theme2.xml><?xml version="1.0" encoding="utf-8"?>
<a:theme xmlns:a="http://schemas.openxmlformats.org/drawingml/2006/main" name="1_Master EnBW 2022">
  <a:themeElements>
    <a:clrScheme name="EnBW LAB">
      <a:dk1>
        <a:sysClr val="windowText" lastClr="000000"/>
      </a:dk1>
      <a:lt1>
        <a:sysClr val="window" lastClr="FFFFFF"/>
      </a:lt1>
      <a:dk2>
        <a:srgbClr val="000099"/>
      </a:dk2>
      <a:lt2>
        <a:srgbClr val="FE8F11"/>
      </a:lt2>
      <a:accent1>
        <a:srgbClr val="E4DAD4"/>
      </a:accent1>
      <a:accent2>
        <a:srgbClr val="84C041"/>
      </a:accent2>
      <a:accent3>
        <a:srgbClr val="5BE3D6"/>
      </a:accent3>
      <a:accent4>
        <a:srgbClr val="1195EB"/>
      </a:accent4>
      <a:accent5>
        <a:srgbClr val="FDC83A"/>
      </a:accent5>
      <a:accent6>
        <a:srgbClr val="E2C39A"/>
      </a:accent6>
      <a:hlink>
        <a:srgbClr val="000000"/>
      </a:hlink>
      <a:folHlink>
        <a:srgbClr val="000000"/>
      </a:folHlink>
    </a:clrScheme>
    <a:fontScheme name="EnBW">
      <a:majorFont>
        <a:latin typeface="Mark OT Medium"/>
        <a:ea typeface=""/>
        <a:cs typeface=""/>
      </a:majorFont>
      <a:minorFont>
        <a:latin typeface="EnBW D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72000" tIns="36000" rIns="72000" bIns="36000"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bg1">
              <a:lumMod val="7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06032022_Master_EnBW.potx" id="{394A1590-115C-4BED-BDA5-FCCD9D521D28}" vid="{0AF84CAB-E34E-43A1-999B-294B25203625}"/>
    </a:ext>
  </a:extLst>
</a:theme>
</file>

<file path=ppt/theme/theme3.xml><?xml version="1.0" encoding="utf-8"?>
<a:theme xmlns:a="http://schemas.openxmlformats.org/drawingml/2006/main" name="2_Master EnBW 2022">
  <a:themeElements>
    <a:clrScheme name="EnBW LAB">
      <a:dk1>
        <a:sysClr val="windowText" lastClr="000000"/>
      </a:dk1>
      <a:lt1>
        <a:sysClr val="window" lastClr="FFFFFF"/>
      </a:lt1>
      <a:dk2>
        <a:srgbClr val="000099"/>
      </a:dk2>
      <a:lt2>
        <a:srgbClr val="FE8F11"/>
      </a:lt2>
      <a:accent1>
        <a:srgbClr val="E4DAD4"/>
      </a:accent1>
      <a:accent2>
        <a:srgbClr val="84C041"/>
      </a:accent2>
      <a:accent3>
        <a:srgbClr val="5BE3D6"/>
      </a:accent3>
      <a:accent4>
        <a:srgbClr val="1195EB"/>
      </a:accent4>
      <a:accent5>
        <a:srgbClr val="FDC83A"/>
      </a:accent5>
      <a:accent6>
        <a:srgbClr val="E2C39A"/>
      </a:accent6>
      <a:hlink>
        <a:srgbClr val="000000"/>
      </a:hlink>
      <a:folHlink>
        <a:srgbClr val="000000"/>
      </a:folHlink>
    </a:clrScheme>
    <a:fontScheme name="EnBW">
      <a:majorFont>
        <a:latin typeface="Mark OT Medium"/>
        <a:ea typeface=""/>
        <a:cs typeface=""/>
      </a:majorFont>
      <a:minorFont>
        <a:latin typeface="EnBW D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72000" tIns="36000" rIns="72000" bIns="36000"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bg1">
              <a:lumMod val="7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01092022_EnBW_MasterGallery.pptx" id="{6520A215-8CA2-4EBA-80C0-267F9621D5B2}" vid="{D8197634-6E01-402A-8C2B-54A38DE58550}"/>
    </a:ext>
  </a:extLst>
</a:theme>
</file>

<file path=ppt/theme/theme4.xml><?xml version="1.0" encoding="utf-8"?>
<a:theme xmlns:a="http://schemas.openxmlformats.org/drawingml/2006/main" name="Office">
  <a:themeElements>
    <a:clrScheme name="EnBW">
      <a:dk1>
        <a:sysClr val="windowText" lastClr="000000"/>
      </a:dk1>
      <a:lt1>
        <a:sysClr val="window" lastClr="FFFFFF"/>
      </a:lt1>
      <a:dk2>
        <a:srgbClr val="000099"/>
      </a:dk2>
      <a:lt2>
        <a:srgbClr val="FF8F0F"/>
      </a:lt2>
      <a:accent1>
        <a:srgbClr val="E5DFDA"/>
      </a:accent1>
      <a:accent2>
        <a:srgbClr val="87C242"/>
      </a:accent2>
      <a:accent3>
        <a:srgbClr val="5EE5D6"/>
      </a:accent3>
      <a:accent4>
        <a:srgbClr val="1796EB"/>
      </a:accent4>
      <a:accent5>
        <a:srgbClr val="FFC837"/>
      </a:accent5>
      <a:accent6>
        <a:srgbClr val="E3C299"/>
      </a:accent6>
      <a:hlink>
        <a:srgbClr val="000000"/>
      </a:hlink>
      <a:folHlink>
        <a:srgbClr val="000000"/>
      </a:folHlink>
    </a:clrScheme>
    <a:fontScheme name="EnBW">
      <a:majorFont>
        <a:latin typeface="Mark OT Medium"/>
        <a:ea typeface=""/>
        <a:cs typeface=""/>
      </a:majorFont>
      <a:minorFont>
        <a:latin typeface="EnBW D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EnBW">
      <a:dk1>
        <a:sysClr val="windowText" lastClr="000000"/>
      </a:dk1>
      <a:lt1>
        <a:sysClr val="window" lastClr="FFFFFF"/>
      </a:lt1>
      <a:dk2>
        <a:srgbClr val="000099"/>
      </a:dk2>
      <a:lt2>
        <a:srgbClr val="FF8F0F"/>
      </a:lt2>
      <a:accent1>
        <a:srgbClr val="E5DFDA"/>
      </a:accent1>
      <a:accent2>
        <a:srgbClr val="87C242"/>
      </a:accent2>
      <a:accent3>
        <a:srgbClr val="5EE5D6"/>
      </a:accent3>
      <a:accent4>
        <a:srgbClr val="1796EB"/>
      </a:accent4>
      <a:accent5>
        <a:srgbClr val="FFC837"/>
      </a:accent5>
      <a:accent6>
        <a:srgbClr val="E3C299"/>
      </a:accent6>
      <a:hlink>
        <a:srgbClr val="000000"/>
      </a:hlink>
      <a:folHlink>
        <a:srgbClr val="000000"/>
      </a:folHlink>
    </a:clrScheme>
    <a:fontScheme name="EnBW">
      <a:majorFont>
        <a:latin typeface="Mark OT Medium"/>
        <a:ea typeface=""/>
        <a:cs typeface=""/>
      </a:majorFont>
      <a:minorFont>
        <a:latin typeface="EnBW D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4B0DB4E78EE32429617C0D08B4DE9D0" ma:contentTypeVersion="0" ma:contentTypeDescription="Ein neues Dokument erstellen." ma:contentTypeScope="" ma:versionID="c826ffef578108d1ad50131b3f7a611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d5e11d0132dc5bb78ad0fb0e89938a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7B729F-6ECD-45F4-A670-FB56449BFFC4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9EEFD42-B340-45DC-AE69-8CBA5934CA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BFE8435-F5A7-45A9-82F1-98D04463DCE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01092022_EnBW_MasterGallery</Template>
  <TotalTime>0</TotalTime>
  <Words>896</Words>
  <Application>Microsoft Office PowerPoint</Application>
  <PresentationFormat>Breitbild</PresentationFormat>
  <Paragraphs>211</Paragraphs>
  <Slides>16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16</vt:i4>
      </vt:variant>
    </vt:vector>
  </HeadingPairs>
  <TitlesOfParts>
    <vt:vector size="25" baseType="lpstr">
      <vt:lpstr>Arial</vt:lpstr>
      <vt:lpstr>EnBW DIN Pro Medium</vt:lpstr>
      <vt:lpstr>Mark OT Medium</vt:lpstr>
      <vt:lpstr>Wingdings</vt:lpstr>
      <vt:lpstr>EnBW DIN Pro</vt:lpstr>
      <vt:lpstr>Wingdings 2</vt:lpstr>
      <vt:lpstr>Master EnBW 2022</vt:lpstr>
      <vt:lpstr>1_Master EnBW 2022</vt:lpstr>
      <vt:lpstr>2_Master EnBW 2022</vt:lpstr>
      <vt:lpstr>Anlage zur EnBW und NetzeBW Stellungnahme BK6-24-210</vt:lpstr>
      <vt:lpstr>Bilanzierungsverfahren  Alternative zur BNetzA</vt:lpstr>
      <vt:lpstr>Zulässige Bilanzierungsverfahren in Abhängigkeit der Messtechnischeneinordnung  Alternative zur BNetzA</vt:lpstr>
      <vt:lpstr>Zulässige Bilanzierungsverfahren in Abhängigkeit der Messtechnischeneinordnung  Alternative zur BNetzA</vt:lpstr>
      <vt:lpstr>Zulässige Bilanzierungsverfahren in Abhängigkeit der Messtechnischeneinordnung  Alternative zur BNetzA</vt:lpstr>
      <vt:lpstr>Zulässige Bilanzierungsverfahren in Abhängigkeit der Messtechnischeneinordnung  Alternative zur BNetzA</vt:lpstr>
      <vt:lpstr>MMMA in Bilanzkreisabrechnung integrieren </vt:lpstr>
      <vt:lpstr>Wird zukünftig eine Mehrmindermengenabrechnung noch benötigt?  Rollierende Bilanzkreisabrechnung</vt:lpstr>
      <vt:lpstr>Abfrage-Cluster für maximale Flexibilität</vt:lpstr>
      <vt:lpstr>LF, NB und BKV muss unter Einhaltung der DSGVO weiterhin Zugriff auf alle 1/4h Werte haben!</vt:lpstr>
      <vt:lpstr>API ersetzt zunehmend EDIFACT </vt:lpstr>
      <vt:lpstr>API ersetzt zunehmend EDIFACT </vt:lpstr>
      <vt:lpstr>API ersetzt zunehmend EDIFACT </vt:lpstr>
      <vt:lpstr>Komplexität der Berechnungsformel für Werte der Marktlokation steigt</vt:lpstr>
      <vt:lpstr>Komplexität der Berechnungsformel für Werte der Marktlokation steigt  NB liegen zukünftig die Lastgänge zur Überprüfung nicht mehr vor!</vt:lpstr>
      <vt:lpstr>Vielen Dank</vt:lpstr>
    </vt:vector>
  </TitlesOfParts>
  <Company>EnBW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Stegmüller Michael</dc:creator>
  <cp:lastModifiedBy>Stegmüller Michael</cp:lastModifiedBy>
  <cp:revision>10</cp:revision>
  <dcterms:created xsi:type="dcterms:W3CDTF">2024-10-28T06:46:50Z</dcterms:created>
  <dcterms:modified xsi:type="dcterms:W3CDTF">2024-11-08T12:26:12Z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0x010100C4B0DB4E78EE32429617C0D08B4DE9D0</vt:lpwstr>
  </property>
  <property fmtid="{D5CDD505-2E9C-101B-9397-08002B2CF9AE}" pid="3" name="Order">
    <vt:r8>587300</vt:r8>
  </property>
  <property fmtid="{D5CDD505-2E9C-101B-9397-08002B2CF9AE}" pid="4" name="xd_Signature">
    <vt:bool>false</vt:bool>
  </property>
  <property fmtid="{D5CDD505-2E9C-101B-9397-08002B2CF9AE}" pid="5" name="SharedWithUsers">
    <vt:lpwstr>1401;#Schoel Martin;#15726;#Kartal Handan</vt:lpwstr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